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468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90" r:id="rId13"/>
    <p:sldId id="496" r:id="rId14"/>
    <p:sldId id="489" r:id="rId15"/>
    <p:sldId id="517" r:id="rId16"/>
    <p:sldId id="499" r:id="rId17"/>
    <p:sldId id="500" r:id="rId18"/>
    <p:sldId id="498" r:id="rId19"/>
    <p:sldId id="504" r:id="rId20"/>
    <p:sldId id="505" r:id="rId21"/>
    <p:sldId id="514" r:id="rId22"/>
    <p:sldId id="506" r:id="rId2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>
          <p15:clr>
            <a:srgbClr val="A4A3A4"/>
          </p15:clr>
        </p15:guide>
        <p15:guide id="5" pos="249" userDrawn="1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1117" userDrawn="1">
          <p15:clr>
            <a:srgbClr val="A4A3A4"/>
          </p15:clr>
        </p15:guide>
        <p15:guide id="9" orient="horz" pos="2568" userDrawn="1">
          <p15:clr>
            <a:srgbClr val="A4A3A4"/>
          </p15:clr>
        </p15:guide>
        <p15:guide id="10" orient="horz" pos="3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3BB"/>
    <a:srgbClr val="13619D"/>
    <a:srgbClr val="00A5C0"/>
    <a:srgbClr val="FF8B8B"/>
    <a:srgbClr val="BC2A2A"/>
    <a:srgbClr val="FF5050"/>
    <a:srgbClr val="0591A8"/>
    <a:srgbClr val="28A1B4"/>
    <a:srgbClr val="24A2CA"/>
    <a:srgbClr val="37A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1" autoAdjust="0"/>
    <p:restoredTop sz="92345" autoAdjust="0"/>
  </p:normalViewPr>
  <p:slideViewPr>
    <p:cSldViewPr>
      <p:cViewPr varScale="1">
        <p:scale>
          <a:sx n="105" d="100"/>
          <a:sy n="105" d="100"/>
        </p:scale>
        <p:origin x="2124" y="108"/>
      </p:cViewPr>
      <p:guideLst>
        <p:guide orient="horz" pos="377"/>
        <p:guide orient="horz" pos="3884"/>
        <p:guide orient="horz" pos="4020"/>
        <p:guide orient="horz"/>
        <p:guide pos="249"/>
        <p:guide pos="5511"/>
        <p:guide orient="horz" pos="709"/>
        <p:guide orient="horz" pos="1117"/>
        <p:guide orient="horz" pos="2568"/>
        <p:guide orient="horz" pos="3203"/>
      </p:guideLst>
    </p:cSldViewPr>
  </p:slideViewPr>
  <p:outlineViewPr>
    <p:cViewPr>
      <p:scale>
        <a:sx n="33" d="100"/>
        <a:sy n="33" d="100"/>
      </p:scale>
      <p:origin x="0" y="-4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5190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6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B1DEE-0866-47F6-841F-9FDCA5D50E47}" type="datetimeFigureOut">
              <a:rPr lang="ko-KR" altLang="en-US" smtClean="0"/>
              <a:t>2020-11-12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470"/>
            <a:ext cx="2945712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375" y="9428470"/>
            <a:ext cx="2945712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77824-FC23-4B9C-8638-34EC2F3A0F0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28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375" y="0"/>
            <a:ext cx="2945712" cy="496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5641C-A89A-41DC-BE4C-DBCB75FFCAAC}" type="datetimeFigureOut">
              <a:rPr lang="ko-KR" altLang="en-US" smtClean="0"/>
              <a:t>2020-11-12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92" y="4715034"/>
            <a:ext cx="5439092" cy="44675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5712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375" y="9428470"/>
            <a:ext cx="2945712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7CF-AB28-45F7-924B-C40CBE24225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06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9F7CF-AB28-45F7-924B-C40CBE24225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14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9F7CF-AB28-45F7-924B-C40CBE24225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729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836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631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70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in\Desktop\텍스트화\mas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405408" cy="365125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fld id="{8FD3A02B-D571-4EFB-8C68-BF896A0AFA7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62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8" name="Picture 2" descr="C:\Users\Shin\Desktop\텍스트화\mas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76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36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53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6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37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39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2B-D571-4EFB-8C68-BF896A0AFA7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1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://gytni.com/new_gytni/masterdb.php?mode=upda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25144"/>
            <a:ext cx="57991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Software License Management</a:t>
            </a:r>
            <a:endParaRPr lang="ko-KR" altLang="en-US" sz="3300" spc="-80" dirty="0">
              <a:gradFill>
                <a:gsLst>
                  <a:gs pos="125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253300"/>
            <a:ext cx="566039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500" b="1" spc="-80" dirty="0">
                <a:gradFill>
                  <a:gsLst>
                    <a:gs pos="1250">
                      <a:srgbClr val="FDC955"/>
                    </a:gs>
                    <a:gs pos="100000">
                      <a:srgbClr val="FF9635"/>
                    </a:gs>
                  </a:gsLst>
                  <a:lin ang="5400000" scaled="0"/>
                </a:gradFill>
                <a:latin typeface="+mn-ea"/>
              </a:rPr>
              <a:t>iMON TOP</a:t>
            </a:r>
            <a:endParaRPr lang="ko-KR" altLang="en-US" sz="8500" b="1" spc="-80" dirty="0">
              <a:gradFill>
                <a:gsLst>
                  <a:gs pos="1250">
                    <a:srgbClr val="FDC955"/>
                  </a:gs>
                  <a:gs pos="100000">
                    <a:srgbClr val="FF9635"/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5932" y="5301208"/>
            <a:ext cx="28469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0" b="1" spc="-80" dirty="0">
                <a:gradFill>
                  <a:gsLst>
                    <a:gs pos="33000">
                      <a:schemeClr val="bg1"/>
                    </a:gs>
                    <a:gs pos="43000">
                      <a:schemeClr val="bg1">
                        <a:lumMod val="50000"/>
                      </a:schemeClr>
                    </a:gs>
                    <a:gs pos="53000">
                      <a:srgbClr val="FFFFFF"/>
                    </a:gs>
                    <a:gs pos="9300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atin typeface="+mn-ea"/>
              </a:rPr>
              <a:t>제안서</a:t>
            </a:r>
          </a:p>
        </p:txBody>
      </p:sp>
    </p:spTree>
    <p:extLst>
      <p:ext uri="{BB962C8B-B14F-4D97-AF65-F5344CB8AC3E}">
        <p14:creationId xmlns:p14="http://schemas.microsoft.com/office/powerpoint/2010/main" val="7113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b="24061"/>
          <a:stretch/>
        </p:blipFill>
        <p:spPr>
          <a:xfrm>
            <a:off x="232979" y="2245516"/>
            <a:ext cx="8082643" cy="327171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46171" y="980728"/>
            <a:ext cx="2684071" cy="369332"/>
            <a:chOff x="339673" y="1088685"/>
            <a:chExt cx="2684071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2436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소프트웨어</a:t>
              </a:r>
              <a:r>
                <a:rPr lang="en-US" altLang="ko-KR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 DB (M.DB)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486" y="1556792"/>
            <a:ext cx="73872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전문 컨설팅 조직에서 운영하며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매일 새로운 제품 분석을 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M.DB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반영 및 정기 업데이트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78250" y="2954544"/>
            <a:ext cx="4917600" cy="249533"/>
          </a:xfrm>
          <a:prstGeom prst="rect">
            <a:avLst/>
          </a:prstGeom>
          <a:solidFill>
            <a:srgbClr val="FF8B8B">
              <a:alpha val="1000"/>
            </a:srgbClr>
          </a:solidFill>
          <a:ln w="19050"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5475830" y="3050558"/>
            <a:ext cx="1468952" cy="206572"/>
            <a:chOff x="5924832" y="2962792"/>
            <a:chExt cx="1468952" cy="206572"/>
          </a:xfrm>
        </p:grpSpPr>
        <p:sp>
          <p:nvSpPr>
            <p:cNvPr id="28" name="직사각형 27"/>
            <p:cNvSpPr/>
            <p:nvPr/>
          </p:nvSpPr>
          <p:spPr>
            <a:xfrm>
              <a:off x="5924832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121453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18074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514695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711316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907937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104558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301179" y="2962792"/>
              <a:ext cx="84411" cy="84411"/>
            </a:xfrm>
            <a:prstGeom prst="rect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이등변 삼각형 46"/>
            <p:cNvSpPr/>
            <p:nvPr/>
          </p:nvSpPr>
          <p:spPr>
            <a:xfrm rot="10800000">
              <a:off x="7292984" y="3090164"/>
              <a:ext cx="100800" cy="79200"/>
            </a:xfrm>
            <a:prstGeom prst="triangle">
              <a:avLst/>
            </a:prstGeom>
            <a:solidFill>
              <a:srgbClr val="FF8B8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5320" y="6142537"/>
            <a:ext cx="13747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800" spc="-80" dirty="0">
                <a:gradFill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5400000" scaled="0"/>
                </a:gradFill>
                <a:latin typeface="+mn-ea"/>
                <a:hlinkClick r:id="rId4"/>
              </a:rPr>
              <a:t>▶ </a:t>
            </a:r>
            <a:r>
              <a:rPr lang="en-US" altLang="ko-KR" sz="800" spc="-80" dirty="0">
                <a:gradFill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5400000" scaled="0"/>
                </a:gradFill>
                <a:latin typeface="+mn-ea"/>
                <a:hlinkClick r:id="rId4"/>
              </a:rPr>
              <a:t>M.DB </a:t>
            </a:r>
            <a:r>
              <a:rPr lang="ko-KR" altLang="en-US" sz="800" spc="-80" dirty="0">
                <a:gradFill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5400000" scaled="0"/>
                </a:gradFill>
                <a:latin typeface="+mn-ea"/>
                <a:hlinkClick r:id="rId4"/>
              </a:rPr>
              <a:t>업데이트 현황 확인</a:t>
            </a:r>
            <a:r>
              <a:rPr lang="en-US" altLang="ko-KR" sz="8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  <a:endParaRPr lang="en-US" altLang="ko-KR" sz="8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52999" y="2132856"/>
            <a:ext cx="8822379" cy="4467423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242" y="3300091"/>
            <a:ext cx="5797746" cy="3165650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2967806" y="3496067"/>
            <a:ext cx="5636641" cy="2878945"/>
          </a:xfrm>
          <a:prstGeom prst="rect">
            <a:avLst/>
          </a:prstGeom>
          <a:solidFill>
            <a:srgbClr val="FF8B8B">
              <a:alpha val="1000"/>
            </a:srgbClr>
          </a:solidFill>
          <a:ln w="19050">
            <a:solidFill>
              <a:srgbClr val="FF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345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34"/>
          <p:cNvSpPr/>
          <p:nvPr/>
        </p:nvSpPr>
        <p:spPr>
          <a:xfrm>
            <a:off x="152999" y="2784888"/>
            <a:ext cx="8822379" cy="3380416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3597782" cy="369332"/>
            <a:chOff x="339673" y="1088685"/>
            <a:chExt cx="359778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3350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글로벌 환경지원 </a:t>
              </a:r>
              <a:r>
                <a:rPr lang="en-US" altLang="ko-KR" sz="16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6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다국어 </a:t>
              </a:r>
              <a:r>
                <a:rPr lang="en-US" altLang="ko-KR" sz="16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OS </a:t>
              </a:r>
              <a:r>
                <a:rPr lang="ko-KR" altLang="en-US" sz="16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지원</a:t>
              </a:r>
              <a:r>
                <a:rPr lang="en-US" altLang="ko-KR" sz="16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  <a:endParaRPr lang="ko-KR" altLang="en-US" sz="16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0486" y="1556792"/>
            <a:ext cx="726769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국제화가 되어 있어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Agent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의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사용자 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UI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언어를 한국어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/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영어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/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중국어로 전환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할 수 있으며</a:t>
            </a:r>
            <a:endParaRPr lang="en-US" altLang="ko-KR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관리자 페이지에서도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사용자에 맞게 언어 선택 가능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433088" y="3146935"/>
            <a:ext cx="3312370" cy="2736304"/>
            <a:chOff x="571650" y="3030976"/>
            <a:chExt cx="3312370" cy="273630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9" t="42650" r="67324" b="35300"/>
            <a:stretch/>
          </p:blipFill>
          <p:spPr>
            <a:xfrm>
              <a:off x="1435748" y="3030976"/>
              <a:ext cx="1512168" cy="151216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0" t="61550" r="77561" b="17450"/>
            <a:stretch/>
          </p:blipFill>
          <p:spPr>
            <a:xfrm>
              <a:off x="571650" y="4327120"/>
              <a:ext cx="1440161" cy="1440160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60500" r="57088" b="17451"/>
            <a:stretch/>
          </p:blipFill>
          <p:spPr>
            <a:xfrm>
              <a:off x="2371852" y="4255112"/>
              <a:ext cx="1512168" cy="1512168"/>
            </a:xfrm>
            <a:prstGeom prst="rect">
              <a:avLst/>
            </a:prstGeom>
          </p:spPr>
        </p:pic>
      </p:grpSp>
      <p:grpSp>
        <p:nvGrpSpPr>
          <p:cNvPr id="40" name="그룹 39"/>
          <p:cNvGrpSpPr/>
          <p:nvPr/>
        </p:nvGrpSpPr>
        <p:grpSpPr>
          <a:xfrm>
            <a:off x="3999067" y="3835604"/>
            <a:ext cx="933079" cy="1358966"/>
            <a:chOff x="4061646" y="3719645"/>
            <a:chExt cx="933079" cy="1358966"/>
          </a:xfrm>
        </p:grpSpPr>
        <p:sp>
          <p:nvSpPr>
            <p:cNvPr id="26" name="이등변 삼각형 25"/>
            <p:cNvSpPr/>
            <p:nvPr/>
          </p:nvSpPr>
          <p:spPr>
            <a:xfrm rot="5400000">
              <a:off x="3973051" y="4056933"/>
              <a:ext cx="1358961" cy="684386"/>
            </a:xfrm>
            <a:prstGeom prst="triangle">
              <a:avLst/>
            </a:prstGeom>
            <a:gradFill>
              <a:gsLst>
                <a:gs pos="0">
                  <a:srgbClr val="0D95AB">
                    <a:alpha val="80000"/>
                  </a:srgbClr>
                </a:gs>
                <a:gs pos="100000">
                  <a:srgbClr val="0D95AB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7" name="이등변 삼각형 26"/>
            <p:cNvSpPr/>
            <p:nvPr/>
          </p:nvSpPr>
          <p:spPr>
            <a:xfrm rot="5400000">
              <a:off x="3724358" y="4056938"/>
              <a:ext cx="1358961" cy="684386"/>
            </a:xfrm>
            <a:prstGeom prst="triangle">
              <a:avLst/>
            </a:prstGeom>
            <a:gradFill>
              <a:gsLst>
                <a:gs pos="0">
                  <a:srgbClr val="0D95AB">
                    <a:alpha val="50000"/>
                  </a:srgbClr>
                </a:gs>
                <a:gs pos="100000">
                  <a:srgbClr val="0D95AB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185755" y="3066953"/>
            <a:ext cx="3509533" cy="2780282"/>
            <a:chOff x="5324317" y="2950994"/>
            <a:chExt cx="3509533" cy="2780282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317" y="2950994"/>
              <a:ext cx="3232410" cy="2720345"/>
            </a:xfrm>
            <a:prstGeom prst="rect">
              <a:avLst/>
            </a:prstGeom>
          </p:spPr>
        </p:pic>
        <p:grpSp>
          <p:nvGrpSpPr>
            <p:cNvPr id="36" name="그룹 35"/>
            <p:cNvGrpSpPr/>
            <p:nvPr/>
          </p:nvGrpSpPr>
          <p:grpSpPr>
            <a:xfrm>
              <a:off x="7570623" y="4543144"/>
              <a:ext cx="1263227" cy="1188132"/>
              <a:chOff x="7570623" y="4543144"/>
              <a:chExt cx="1263227" cy="1188132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0623" y="4793881"/>
                <a:ext cx="937395" cy="937395"/>
              </a:xfrm>
              <a:prstGeom prst="rect">
                <a:avLst/>
              </a:prstGeom>
              <a:ln>
                <a:noFill/>
              </a:ln>
              <a:effectLst>
                <a:outerShdw blurRad="25400" dist="25400" dir="2700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1201" y="4543144"/>
                <a:ext cx="612649" cy="6172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160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1" y="596865"/>
            <a:ext cx="7535309" cy="626113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0" y="3998633"/>
            <a:ext cx="9144000" cy="1653099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1363324" cy="369332"/>
            <a:chOff x="339673" y="1088685"/>
            <a:chExt cx="1363324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1116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TCO </a:t>
              </a:r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절감</a:t>
              </a:r>
              <a:endParaRPr lang="ko-KR" altLang="en-US" sz="15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271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제품의 특장점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486" y="1556792"/>
            <a:ext cx="822180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정확한 소프트웨어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현황관리와 사용량 측정을 통해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미사용 및 임계치 미달 소프트웨어를 회수해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필요한 사용자에게 재배포하여 소프트웨어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재활용 향상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소프트웨어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사용을 고정 할당에서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순환 대여 방식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으로의 전환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57223" y="4432767"/>
            <a:ext cx="46346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라이선스 회수와 재활용으로</a:t>
            </a:r>
            <a:endParaRPr lang="en-US" altLang="ko-KR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소프트웨어</a:t>
            </a:r>
            <a:r>
              <a:rPr lang="en-US" altLang="ko-KR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회전율 증가</a:t>
            </a:r>
            <a:r>
              <a:rPr lang="en-US" altLang="ko-KR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추가 구매 비용 절감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pSp>
        <p:nvGrpSpPr>
          <p:cNvPr id="51" name="그룹 50"/>
          <p:cNvGrpSpPr/>
          <p:nvPr/>
        </p:nvGrpSpPr>
        <p:grpSpPr>
          <a:xfrm>
            <a:off x="435910" y="2981005"/>
            <a:ext cx="3776050" cy="3688355"/>
            <a:chOff x="1164431" y="3407229"/>
            <a:chExt cx="3439203" cy="3359331"/>
          </a:xfrm>
        </p:grpSpPr>
        <p:pic>
          <p:nvPicPr>
            <p:cNvPr id="36" name="Picture 7" descr="C:\Users\JiHee\Desktop\TOP 작업\1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14" t="50238" r="50596" b="2143"/>
            <a:stretch/>
          </p:blipFill>
          <p:spPr bwMode="auto">
            <a:xfrm>
              <a:off x="1208314" y="3407229"/>
              <a:ext cx="3309258" cy="326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C:\Users\JiHee\Desktop\TOP 작업\1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t="51667" r="49653" b="23222"/>
            <a:stretch/>
          </p:blipFill>
          <p:spPr bwMode="auto">
            <a:xfrm>
              <a:off x="2926082" y="3505200"/>
              <a:ext cx="1677552" cy="172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9" descr="C:\Users\JiHee\Desktop\TOP 작업\1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7" t="81444" r="49654" b="778"/>
            <a:stretch/>
          </p:blipFill>
          <p:spPr bwMode="auto">
            <a:xfrm>
              <a:off x="2689860" y="5547360"/>
              <a:ext cx="1913773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C:\Users\JiHee\Desktop\TOP 작업\1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4" t="73111" r="69500" b="1667"/>
            <a:stretch/>
          </p:blipFill>
          <p:spPr bwMode="auto">
            <a:xfrm>
              <a:off x="1164431" y="4975860"/>
              <a:ext cx="1624490" cy="1729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JiHee\Desktop\TOP 작업\9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83" t="51000" r="58667" b="19778"/>
            <a:stretch/>
          </p:blipFill>
          <p:spPr bwMode="auto">
            <a:xfrm>
              <a:off x="2750820" y="3459480"/>
              <a:ext cx="1028700" cy="2004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JiHee\Desktop\TOP 작업\8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3" t="74000" r="50917" b="12000"/>
            <a:stretch/>
          </p:blipFill>
          <p:spPr bwMode="auto">
            <a:xfrm>
              <a:off x="2499360" y="5036820"/>
              <a:ext cx="1988820" cy="96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C:\Users\JiHee\Desktop\TOP 작업\10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00" t="69667" r="68000" b="1222"/>
            <a:stretch/>
          </p:blipFill>
          <p:spPr bwMode="auto">
            <a:xfrm>
              <a:off x="1920240" y="4739640"/>
              <a:ext cx="1005840" cy="199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C:\Users\JiHee\Desktop\TOP 작업\1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4" t="61222" r="64292" b="24222"/>
            <a:stretch/>
          </p:blipFill>
          <p:spPr bwMode="auto">
            <a:xfrm>
              <a:off x="1164431" y="4160520"/>
              <a:ext cx="2100740" cy="99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1" descr="C:\Users\JiHee\Desktop\TOP 작업\작업 10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9" t="67445" r="62917" b="17778"/>
            <a:stretch/>
          </p:blipFill>
          <p:spPr bwMode="auto">
            <a:xfrm>
              <a:off x="2328863" y="4587240"/>
              <a:ext cx="1062038" cy="101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767270" y="3880845"/>
              <a:ext cx="977328" cy="67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미사용</a:t>
              </a: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,</a:t>
              </a:r>
            </a:p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임계치 </a:t>
              </a:r>
              <a:r>
                <a:rPr lang="ko-KR" altLang="en-US" sz="1400" b="1" spc="-12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미달</a:t>
              </a:r>
              <a:endParaRPr lang="en-US" altLang="ko-KR" sz="1400" b="1" spc="-12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atin typeface="+mn-ea"/>
              </a:endParaRPr>
            </a:p>
            <a:p>
              <a:pPr algn="ctr"/>
              <a:r>
                <a:rPr lang="ko-KR" altLang="en-US" sz="1400" b="1" spc="-12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소프트웨어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68551" y="5348287"/>
              <a:ext cx="784898" cy="28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재고확보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94683" y="5701933"/>
              <a:ext cx="630722" cy="476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필요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atin typeface="+mn-ea"/>
              </a:endParaRPr>
            </a:p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사용자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9083" y="4520833"/>
              <a:ext cx="784898" cy="28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  <a:latin typeface="+mn-ea"/>
                </a:rPr>
                <a:t>대여관리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01005" y="4940082"/>
              <a:ext cx="861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순환대여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28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46171" y="980728"/>
            <a:ext cx="1023744" cy="369332"/>
            <a:chOff x="339673" y="1088685"/>
            <a:chExt cx="1023744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77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Portal</a:t>
              </a:r>
              <a:endParaRPr lang="ko-KR" altLang="en-US" sz="15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271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제품의 특장점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503349" y="2128263"/>
            <a:ext cx="8137302" cy="4364612"/>
            <a:chOff x="313278" y="2103983"/>
            <a:chExt cx="8517445" cy="456851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/>
            <a:srcRect r="1804" b="1591"/>
            <a:stretch/>
          </p:blipFill>
          <p:spPr>
            <a:xfrm>
              <a:off x="313278" y="2103983"/>
              <a:ext cx="4992301" cy="426952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3"/>
            <a:srcRect l="4558" r="1115" b="3204"/>
            <a:stretch/>
          </p:blipFill>
          <p:spPr>
            <a:xfrm>
              <a:off x="1615699" y="2203237"/>
              <a:ext cx="4876918" cy="4270748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/>
            <a:srcRect l="5247" r="1804" b="1591"/>
            <a:stretch/>
          </p:blipFill>
          <p:spPr>
            <a:xfrm>
              <a:off x="2802737" y="2303715"/>
              <a:ext cx="4725566" cy="426952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5"/>
            <a:srcRect r="1804" b="1591"/>
            <a:stretch/>
          </p:blipFill>
          <p:spPr>
            <a:xfrm>
              <a:off x="3838422" y="2402969"/>
              <a:ext cx="4992301" cy="426952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20486" y="1556792"/>
            <a:ext cx="57038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컨설팅 리포트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,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소프트웨어 및 폰트 검출 도구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등 다양한 정보 제공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11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46171" y="980728"/>
            <a:ext cx="2225932" cy="369332"/>
            <a:chOff x="339673" y="1088685"/>
            <a:chExt cx="222593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1978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Audit </a:t>
              </a:r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대응 컨설팅</a:t>
              </a:r>
              <a:endParaRPr lang="ko-KR" altLang="en-US" sz="15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271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제품의 특장점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486" y="1556792"/>
            <a:ext cx="3981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Audit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에 대한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전문 도구 및 컨설팅서비스 제공</a:t>
            </a: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34458"/>
              </p:ext>
            </p:extLst>
          </p:nvPr>
        </p:nvGraphicFramePr>
        <p:xfrm>
          <a:off x="826290" y="3339828"/>
          <a:ext cx="7491420" cy="26787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7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2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Audit 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수행 저작권사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법무법인 컨설팅 방법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당사 전문 도구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Microsoft 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   딜로이트 </a:t>
                      </a:r>
                      <a:endParaRPr lang="en-US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현장 점검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(10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914400" rtl="0" eaLnBrk="1" latinLnBrk="1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USB 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도구 활용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 MS Office Searcher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Autodesk 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社</a:t>
                      </a:r>
                      <a:endParaRPr lang="ko-KR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    안진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창 법무 </a:t>
                      </a:r>
                      <a:endParaRPr lang="en-US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현장 점검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(10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914400" rtl="0" eaLnBrk="1" latinLnBrk="1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OS 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명령어 수행</a:t>
                      </a:r>
                      <a:endParaRPr lang="en-US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 Autodesk Searcher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그 외</a:t>
                      </a:r>
                      <a:endParaRPr lang="en-US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0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(Adobe, </a:t>
                      </a:r>
                      <a:r>
                        <a:rPr lang="ko-KR" altLang="en-US" sz="10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한글</a:t>
                      </a:r>
                      <a:r>
                        <a:rPr lang="en-US" altLang="ko-KR" sz="10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,Zook, Ghost, </a:t>
                      </a:r>
                      <a:r>
                        <a:rPr lang="ko-KR" altLang="en-US" sz="10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오픈캡쳐</a:t>
                      </a:r>
                      <a:r>
                        <a:rPr lang="en-US" altLang="ko-KR" sz="10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ko-KR" sz="10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    기타 법무 법인</a:t>
                      </a:r>
                      <a:endParaRPr lang="en-US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공문 발송 및 대응</a:t>
                      </a:r>
                      <a:endParaRPr lang="ko-KR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Adobe Searcher</a:t>
                      </a:r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2075" marR="0" indent="-920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Hancom Searcher</a:t>
                      </a:r>
                    </a:p>
                    <a:p>
                      <a:pPr marL="92075" marR="0" indent="-920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EstTOP Searcher</a:t>
                      </a:r>
                    </a:p>
                    <a:p>
                      <a:pPr marL="92075" marR="0" indent="-92075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Ghost Searcher</a:t>
                      </a:r>
                      <a:endParaRPr lang="ko-KR" altLang="ko-KR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717442" y="2373032"/>
            <a:ext cx="7732806" cy="898304"/>
            <a:chOff x="593116" y="2567938"/>
            <a:chExt cx="7732806" cy="898304"/>
          </a:xfrm>
        </p:grpSpPr>
        <p:pic>
          <p:nvPicPr>
            <p:cNvPr id="14" name="Picture 2" descr="C:\Users\Shin\Desktop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6" t="27515" r="68723" b="60370"/>
            <a:stretch/>
          </p:blipFill>
          <p:spPr bwMode="auto">
            <a:xfrm>
              <a:off x="593116" y="2567938"/>
              <a:ext cx="2237632" cy="83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Shin\Desktop\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0" t="27515" r="48511" b="60370"/>
            <a:stretch/>
          </p:blipFill>
          <p:spPr bwMode="auto">
            <a:xfrm>
              <a:off x="2368396" y="2567938"/>
              <a:ext cx="2310607" cy="83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Shin\Desktop\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6" t="28880" r="29150" b="59386"/>
            <a:stretch/>
          </p:blipFill>
          <p:spPr bwMode="auto">
            <a:xfrm>
              <a:off x="4214168" y="2661520"/>
              <a:ext cx="2235124" cy="80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Shin\Desktop\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3" t="27515" r="8628" b="60370"/>
            <a:stretch/>
          </p:blipFill>
          <p:spPr bwMode="auto">
            <a:xfrm>
              <a:off x="6040876" y="2567938"/>
              <a:ext cx="2285046" cy="83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52279" y="2771552"/>
              <a:ext cx="170591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ko-KR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저작권사 별</a:t>
              </a:r>
              <a:r>
                <a:rPr lang="en-US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 </a:t>
              </a:r>
            </a:p>
            <a:p>
              <a:pPr lvl="0" algn="ctr"/>
              <a:r>
                <a:rPr lang="en-US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Audit </a:t>
              </a:r>
              <a:r>
                <a:rPr lang="ko-KR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대응 방안 제시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62781" y="2871579"/>
              <a:ext cx="13324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Audit </a:t>
              </a:r>
              <a:r>
                <a:rPr lang="ko-KR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현장 지원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7460" y="2771552"/>
              <a:ext cx="137794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Audit </a:t>
              </a:r>
              <a:r>
                <a:rPr lang="ko-KR" altLang="en-US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공문 공유</a:t>
              </a:r>
              <a:endParaRPr lang="en-US" altLang="ko-KR" sz="13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</a:endParaRPr>
            </a:p>
            <a:p>
              <a:pPr algn="ctr"/>
              <a:r>
                <a:rPr lang="ko-KR" altLang="en-US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및 진행방안 협의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66446" y="2771552"/>
              <a:ext cx="16908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특정 소프트웨어</a:t>
              </a:r>
              <a:r>
                <a:rPr lang="en-US" altLang="ko-KR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 </a:t>
              </a:r>
              <a:r>
                <a:rPr lang="ko-KR" altLang="en-US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검출</a:t>
              </a:r>
              <a:endParaRPr lang="en-US" altLang="ko-KR" sz="13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</a:endParaRPr>
            </a:p>
            <a:p>
              <a:pPr algn="ctr"/>
              <a:r>
                <a:rPr lang="ko-KR" altLang="en-US" sz="13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2700000" scaled="1"/>
                  </a:gradFill>
                </a:rPr>
                <a:t>도구 제공</a:t>
              </a:r>
              <a:endParaRPr lang="ko-KR" altLang="ko-KR" sz="13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3752" y="2193883"/>
            <a:ext cx="1937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컨설팅 진행 프로세스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290" y="6047710"/>
            <a:ext cx="3468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※ </a:t>
            </a:r>
            <a:r>
              <a:rPr lang="ko-KR" altLang="en-US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전문 도구 </a:t>
            </a:r>
            <a:r>
              <a:rPr lang="en-US" altLang="ko-KR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(Searcher Tool)</a:t>
            </a:r>
            <a:r>
              <a:rPr lang="ko-KR" altLang="en-US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는 설치 흔적을 검출하는 도구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60432" y="764704"/>
            <a:ext cx="618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(Option)</a:t>
            </a:r>
            <a:endParaRPr lang="ko-KR" altLang="en-US" sz="1000" b="1" spc="-80" dirty="0">
              <a:gradFill>
                <a:gsLst>
                  <a:gs pos="0">
                    <a:srgbClr val="E53D0F"/>
                  </a:gs>
                  <a:gs pos="100000">
                    <a:srgbClr val="E53D0F"/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987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4160757" cy="369332"/>
            <a:chOff x="339673" y="1088685"/>
            <a:chExt cx="4160757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3913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공공기관 </a:t>
              </a:r>
              <a:r>
                <a:rPr lang="en-US" altLang="ko-KR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S/W </a:t>
              </a:r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현황 보고서 자동 생성 </a:t>
              </a:r>
              <a:endParaRPr lang="ko-KR" altLang="en-US" sz="15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271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제품의 특장점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486" y="1556792"/>
            <a:ext cx="7082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정부 보고용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S/W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보유현황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설치현황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보고서 자동 생성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대통령 훈령 제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296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호 양식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 </a:t>
            </a:r>
            <a:b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</a:b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One Click </a:t>
            </a:r>
            <a:r>
              <a:rPr lang="ko-KR" altLang="en-US" sz="1500" b="1" spc="-80" dirty="0" err="1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레포트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생성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/>
          <a:stretch/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60" y="89965"/>
            <a:ext cx="285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 기능 요약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67544" y="1089360"/>
            <a:ext cx="8208912" cy="5580000"/>
            <a:chOff x="467544" y="991509"/>
            <a:chExt cx="8208912" cy="55800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550989" y="991509"/>
              <a:ext cx="7009546" cy="5580000"/>
            </a:xfrm>
            <a:prstGeom prst="roundRect">
              <a:avLst>
                <a:gd name="adj" fmla="val 2142"/>
              </a:avLst>
            </a:prstGeom>
            <a:solidFill>
              <a:srgbClr val="20B0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79787" y="991509"/>
              <a:ext cx="1082710" cy="5580000"/>
            </a:xfrm>
            <a:prstGeom prst="roundRect">
              <a:avLst>
                <a:gd name="adj" fmla="val 7010"/>
              </a:avLst>
            </a:prstGeom>
            <a:solidFill>
              <a:srgbClr val="20B0C8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ko-KR" altLang="en-US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93393" y="1334193"/>
              <a:ext cx="57634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삭제 후 잔존 흔적 식별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예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, Adobe CS5~)</a:t>
              </a:r>
              <a:endParaRPr lang="en-US" altLang="ko-KR" sz="10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시트 이력 기능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설치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/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삭제 반복 수행 시 각 벤더의 설치 카운트 증가에 대한 대응 기능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법무법인 공문 대응 컨설팅 기능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/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서비스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옵션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814" y="1622171"/>
              <a:ext cx="990656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Audit </a:t>
              </a: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관리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936" y="3129150"/>
              <a:ext cx="894412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TCO </a:t>
              </a: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관리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93393" y="2682874"/>
              <a:ext cx="50398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사용량 측정 및 제품 회수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일부 제품 지원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대체 제품 활용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예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,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알집 무료 버전인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v4.92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버전 강제 설치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강제 자동 설치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예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, Auto CAD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 정품 버전 자동 배포 및 설치 지원 기능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.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옵션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TCO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현황 리포트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0255" y="4282186"/>
              <a:ext cx="861774" cy="73866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내부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프로세스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개선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93393" y="4189853"/>
              <a:ext cx="53095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재고 활용을 높이기 위한 자산관리자의 통합 발주 프로세스 정착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Mobile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탭 운영으로 신속한 처리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사용자 신청 및 관리자의 결재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,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옵션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관리자 승인 후 표준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Key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로 소프트웨어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자동 설치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즉 사용자는 신청만 하면 됨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)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894" y="5727611"/>
              <a:ext cx="692497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편의성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93393" y="5419834"/>
              <a:ext cx="53925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사용자 편의성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: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설치할 제품에 대해서 원 클릭 신청 후 해당 제품 자동 설치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관리자 편의성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: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필수 프로그램에 대한 자동 배포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/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강제 설치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다양한 리포트 지원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: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다양한 요구 사항을 수용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.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단 데이터가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DB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에 있을 때만 가능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467544" y="2529549"/>
              <a:ext cx="8208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467544" y="4036528"/>
              <a:ext cx="8208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467544" y="5266508"/>
              <a:ext cx="8208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>
                <a:latin typeface="+mn-ea"/>
              </a:rPr>
              <a:pPr/>
              <a:t>15</a:t>
            </a:fld>
            <a:endParaRPr lang="ko-KR" altLang="en-US" dirty="0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7033" y="764704"/>
            <a:ext cx="2262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※ </a:t>
            </a:r>
            <a:r>
              <a:rPr lang="ko-KR" altLang="en-US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기본 기능과 </a:t>
            </a:r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Option </a:t>
            </a:r>
            <a:r>
              <a:rPr lang="ko-KR" altLang="en-US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기능이 함께 기재</a:t>
            </a:r>
            <a:endParaRPr lang="en-US" altLang="ko-KR" sz="10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951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60" y="89965"/>
            <a:ext cx="285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 기능 요약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67544" y="1089360"/>
            <a:ext cx="8208912" cy="5580000"/>
            <a:chOff x="467544" y="991509"/>
            <a:chExt cx="8208912" cy="55800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550989" y="991509"/>
              <a:ext cx="7009546" cy="5580000"/>
            </a:xfrm>
            <a:prstGeom prst="roundRect">
              <a:avLst>
                <a:gd name="adj" fmla="val 2142"/>
              </a:avLst>
            </a:prstGeom>
            <a:solidFill>
              <a:srgbClr val="20B0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79787" y="991509"/>
              <a:ext cx="1082710" cy="5580000"/>
            </a:xfrm>
            <a:prstGeom prst="roundRect">
              <a:avLst>
                <a:gd name="adj" fmla="val 7010"/>
              </a:avLst>
            </a:prstGeom>
            <a:solidFill>
              <a:srgbClr val="20B0C8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ko-KR" altLang="en-US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93393" y="1164393"/>
              <a:ext cx="3916137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사용자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PC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에 설치된 모든 소프트웨어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자산정보 자동 수집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상용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/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셰어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/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프리로 구분하여 현황 관리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소프트웨어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검색 기능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강제 삭제 유도 기능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(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스크립트로 제작된 제품만 가능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)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라이선스 증서 이미지 파일 업로드 기능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설치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/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삭제 이력 관리 기능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인사이동 시 승인된 라이선스 유지 기능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미승인 라이선스 승인 요청 기능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복합라이선스 관리 기능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상위 버전 하위 버전 결합 기능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미사용 라이선스 자동 회수 기능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0255" y="2580165"/>
              <a:ext cx="861774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현황관리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255" y="5288760"/>
              <a:ext cx="861775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통제관리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93393" y="4621110"/>
              <a:ext cx="483273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화이트리스트 기반의 통제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블랙리스트 혼용 가능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)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인스톨 파일 검출 도구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불법 설치된 제품 삭제 유도 기능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정책 위반 시 윈도우 창 잠김 기능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Edition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별 식별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/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통제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(Adobe CS 5 Master Collection, Design Collection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등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이력 관리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설치 이력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,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차단 이력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,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회수 이력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등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)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467544" y="4365350"/>
              <a:ext cx="8208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17033" y="764704"/>
            <a:ext cx="2262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※ </a:t>
            </a:r>
            <a:r>
              <a:rPr lang="ko-KR" altLang="en-US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기본 기능과 </a:t>
            </a:r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Option </a:t>
            </a:r>
            <a:r>
              <a:rPr lang="ko-KR" altLang="en-US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기능이 함께 기재</a:t>
            </a:r>
            <a:endParaRPr lang="en-US" altLang="ko-KR" sz="10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071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60" y="89965"/>
            <a:ext cx="2853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제품 기능 요약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67544" y="1089360"/>
            <a:ext cx="8208912" cy="5580000"/>
            <a:chOff x="467544" y="991509"/>
            <a:chExt cx="8208912" cy="558000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550989" y="991509"/>
              <a:ext cx="7009546" cy="5580000"/>
            </a:xfrm>
            <a:prstGeom prst="roundRect">
              <a:avLst>
                <a:gd name="adj" fmla="val 2142"/>
              </a:avLst>
            </a:prstGeom>
            <a:solidFill>
              <a:srgbClr val="20B0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79787" y="991509"/>
              <a:ext cx="1082710" cy="5580000"/>
            </a:xfrm>
            <a:prstGeom prst="roundRect">
              <a:avLst>
                <a:gd name="adj" fmla="val 7010"/>
              </a:avLst>
            </a:prstGeom>
            <a:solidFill>
              <a:srgbClr val="20B0C8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</a:pPr>
              <a:endParaRPr lang="ko-KR" altLang="en-US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93393" y="1111052"/>
              <a:ext cx="500521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Agent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는 충돌 예방을 위해 애플리케이션 방식으로 동작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Win XP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이상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, 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최소 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512MB 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메모리 이상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. Win8 (32bit, 64bit), Win10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지원 가능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자산 중복제거 로직 탑재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에이전트 무력화 방지 기능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893" y="1695828"/>
              <a:ext cx="692497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안정성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617" y="2964967"/>
              <a:ext cx="1031051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인프라환경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93393" y="2795690"/>
              <a:ext cx="4915705" cy="610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서버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OS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환경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: Windows Server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2008 R2 64bit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이상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, Linux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Cent OS 5.5 ~ 6.4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DBMS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환경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: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무료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Oracle 10 g~11g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255" y="4818881"/>
              <a:ext cx="861774" cy="52322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추가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  <a:p>
              <a:pPr algn="ctr">
                <a:spcBef>
                  <a:spcPct val="0"/>
                </a:spcBef>
              </a:pP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관리기능</a:t>
              </a:r>
              <a:endParaRPr lang="en-US" altLang="ko-KR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93393" y="4128030"/>
              <a:ext cx="420147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업무용 소프트웨어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자동 설치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/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삭제 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정기적 마스터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DB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업데이트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자동 수집 기능 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(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프로세스 별 해시값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,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프로세스 명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,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레지스트리</a:t>
              </a: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차단 팝업창에서 등록 요청 기능으로 허용 목록 추가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- </a:t>
              </a:r>
              <a:r>
                <a:rPr lang="ko-KR" altLang="en-US" sz="12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</a:rPr>
                <a:t>인스펙터 연동</a:t>
              </a:r>
              <a:endPara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467544" y="2692035"/>
              <a:ext cx="8208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467544" y="3545676"/>
              <a:ext cx="8208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17033" y="764704"/>
            <a:ext cx="2262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※ </a:t>
            </a:r>
            <a:r>
              <a:rPr lang="ko-KR" altLang="en-US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기본 기능과 </a:t>
            </a:r>
            <a:r>
              <a:rPr lang="en-US" altLang="ko-KR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Option </a:t>
            </a:r>
            <a:r>
              <a:rPr lang="ko-KR" altLang="en-US" sz="10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기능이 함께 기재</a:t>
            </a:r>
            <a:endParaRPr lang="en-US" altLang="ko-KR" sz="10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380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5760" y="89965"/>
            <a:ext cx="421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도입 효과</a:t>
            </a:r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_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정성적 측면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125760" y="820770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411887" y="1055614"/>
            <a:ext cx="8513644" cy="1311635"/>
            <a:chOff x="411887" y="999548"/>
            <a:chExt cx="8513644" cy="1311635"/>
          </a:xfrm>
        </p:grpSpPr>
        <p:sp>
          <p:nvSpPr>
            <p:cNvPr id="3" name="TextBox 2"/>
            <p:cNvSpPr txBox="1"/>
            <p:nvPr/>
          </p:nvSpPr>
          <p:spPr>
            <a:xfrm>
              <a:off x="3114325" y="1250126"/>
              <a:ext cx="5811206" cy="810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latinLnBrk="0">
                <a:lnSpc>
                  <a:spcPts val="1400"/>
                </a:lnSpc>
                <a:defRPr/>
              </a:pPr>
              <a:r>
                <a:rPr lang="ko-KR" altLang="en-US" sz="1500" b="1" kern="0" spc="-80" dirty="0">
                  <a:gradFill>
                    <a:gsLst>
                      <a:gs pos="1250">
                        <a:srgbClr val="1398D1"/>
                      </a:gs>
                      <a:gs pos="100000">
                        <a:srgbClr val="1398D1"/>
                      </a:gs>
                    </a:gsLst>
                    <a:lin ang="5400000" scaled="0"/>
                  </a:gradFill>
                  <a:latin typeface="+mn-ea"/>
                </a:rPr>
                <a:t>회사 이미지 상승</a:t>
              </a:r>
              <a:endParaRPr lang="en-US" altLang="ko-KR" sz="1400" kern="0" spc="-80" dirty="0">
                <a:gradFill>
                  <a:gsLst>
                    <a:gs pos="1250">
                      <a:sysClr val="windowText" lastClr="000000"/>
                    </a:gs>
                    <a:gs pos="100000">
                      <a:sysClr val="windowText" lastClr="000000"/>
                    </a:gs>
                  </a:gsLst>
                  <a:lin ang="5400000" scaled="0"/>
                </a:gradFill>
                <a:latin typeface="+mn-ea"/>
              </a:endParaRPr>
            </a:p>
            <a:p>
              <a:pPr marL="93663" lvl="0" indent="-93663" latinLnBrk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ko-KR" sz="1400" kern="0" spc="-80" dirty="0">
                  <a:gradFill>
                    <a:gsLst>
                      <a:gs pos="1250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5400000" scaled="0"/>
                  </a:gradFill>
                  <a:latin typeface="+mn-ea"/>
                </a:rPr>
                <a:t>Audit </a:t>
              </a:r>
              <a:r>
                <a:rPr lang="ko-KR" altLang="en-US" sz="1400" kern="0" spc="-80" dirty="0">
                  <a:gradFill>
                    <a:gsLst>
                      <a:gs pos="1250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5400000" scaled="0"/>
                  </a:gradFill>
                  <a:latin typeface="+mn-ea"/>
                </a:rPr>
                <a:t>혹은 불법 단속으로 인해 발생할 수 있는 경우를</a:t>
              </a:r>
              <a:r>
                <a:rPr lang="en-US" altLang="ko-KR" sz="1400" kern="0" spc="-80" dirty="0">
                  <a:gradFill>
                    <a:gsLst>
                      <a:gs pos="1250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5400000" scaled="0"/>
                  </a:gradFill>
                  <a:latin typeface="+mn-ea"/>
                </a:rPr>
                <a:t> </a:t>
              </a:r>
              <a:r>
                <a:rPr lang="ko-KR" altLang="en-US" sz="1400" kern="0" spc="-80" dirty="0">
                  <a:gradFill>
                    <a:gsLst>
                      <a:gs pos="1250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5400000" scaled="0"/>
                  </a:gradFill>
                  <a:latin typeface="+mn-ea"/>
                </a:rPr>
                <a:t>대비 또는 대응하여</a:t>
              </a:r>
              <a:endParaRPr lang="en-US" altLang="ko-KR" sz="1400" kern="0" spc="-80" dirty="0">
                <a:gradFill>
                  <a:gsLst>
                    <a:gs pos="1250">
                      <a:sysClr val="windowText" lastClr="000000"/>
                    </a:gs>
                    <a:gs pos="100000">
                      <a:sysClr val="windowText" lastClr="000000"/>
                    </a:gs>
                  </a:gsLst>
                  <a:lin ang="5400000" scaled="0"/>
                </a:gradFill>
                <a:latin typeface="+mn-ea"/>
              </a:endParaRPr>
            </a:p>
            <a:p>
              <a:pPr lvl="0" latinLnBrk="0">
                <a:defRPr/>
              </a:pPr>
              <a:r>
                <a:rPr lang="en-US" altLang="ko-KR" sz="1400" kern="0" spc="-80" dirty="0">
                  <a:gradFill>
                    <a:gsLst>
                      <a:gs pos="1250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5400000" scaled="0"/>
                  </a:gradFill>
                  <a:latin typeface="+mn-ea"/>
                </a:rPr>
                <a:t>  </a:t>
              </a:r>
              <a:r>
                <a:rPr lang="ko-KR" altLang="en-US" sz="1400" kern="0" spc="-80" dirty="0">
                  <a:gradFill>
                    <a:gsLst>
                      <a:gs pos="1250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5400000" scaled="0"/>
                  </a:gradFill>
                  <a:latin typeface="+mn-ea"/>
                </a:rPr>
                <a:t>회사 이미지 제고</a:t>
              </a:r>
              <a:endParaRPr lang="en-US" altLang="ko-KR" sz="1400" kern="0" spc="-80" dirty="0">
                <a:gradFill>
                  <a:gsLst>
                    <a:gs pos="1250">
                      <a:sysClr val="windowText" lastClr="000000"/>
                    </a:gs>
                    <a:gs pos="100000">
                      <a:sysClr val="windowText" lastClr="000000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2016156" y="1204898"/>
              <a:ext cx="825853" cy="900935"/>
              <a:chOff x="2924838" y="1311622"/>
              <a:chExt cx="825853" cy="900935"/>
            </a:xfrm>
          </p:grpSpPr>
          <p:sp>
            <p:nvSpPr>
              <p:cNvPr id="10" name="이등변 삼각형 9"/>
              <p:cNvSpPr/>
              <p:nvPr/>
            </p:nvSpPr>
            <p:spPr>
              <a:xfrm rot="5400000">
                <a:off x="2665047" y="1571413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1398D1"/>
                    </a:gs>
                    <a:gs pos="90000">
                      <a:srgbClr val="1398D1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1" name="이등변 삼각형 10"/>
              <p:cNvSpPr/>
              <p:nvPr/>
            </p:nvSpPr>
            <p:spPr>
              <a:xfrm rot="5400000">
                <a:off x="2887297" y="1571413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1398D1"/>
                    </a:gs>
                    <a:gs pos="90000">
                      <a:srgbClr val="1398D1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2" name="이등변 삼각형 11"/>
              <p:cNvSpPr/>
              <p:nvPr/>
            </p:nvSpPr>
            <p:spPr>
              <a:xfrm rot="5400000">
                <a:off x="3109547" y="1571413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1398D1"/>
                    </a:gs>
                    <a:gs pos="90000">
                      <a:srgbClr val="1398D1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411887" y="999548"/>
              <a:ext cx="1311635" cy="1311635"/>
              <a:chOff x="513091" y="990279"/>
              <a:chExt cx="1587079" cy="1587079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513091" y="990279"/>
                <a:ext cx="1587079" cy="1587079"/>
              </a:xfrm>
              <a:prstGeom prst="ellipse">
                <a:avLst/>
              </a:prstGeom>
              <a:solidFill>
                <a:srgbClr val="1398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592639" y="1069827"/>
                <a:ext cx="1427982" cy="14279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22606" y="1597613"/>
                <a:ext cx="1168049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1398D1"/>
                        </a:gs>
                        <a:gs pos="100000">
                          <a:srgbClr val="1398D1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+mn-ea"/>
                  </a:rPr>
                  <a:t>회사 </a:t>
                </a:r>
                <a:r>
                  <a:rPr lang="ko-KR" altLang="en-US" sz="1400" b="1" kern="0" dirty="0">
                    <a:gradFill>
                      <a:gsLst>
                        <a:gs pos="0">
                          <a:srgbClr val="1398D1"/>
                        </a:gs>
                        <a:gs pos="100000">
                          <a:srgbClr val="1398D1"/>
                        </a:gs>
                      </a:gsLst>
                      <a:lin ang="5400000" scaled="1"/>
                    </a:gradFill>
                    <a:latin typeface="+mn-ea"/>
                  </a:rPr>
                  <a:t>측면</a:t>
                </a:r>
                <a:endParaRPr kumimoji="0" lang="en-US" altLang="ko-KR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398D1"/>
                      </a:gs>
                      <a:gs pos="100000">
                        <a:srgbClr val="1398D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+mn-ea"/>
                </a:endParaRPr>
              </a:p>
            </p:txBody>
          </p:sp>
        </p:grpSp>
      </p:grpSp>
      <p:grpSp>
        <p:nvGrpSpPr>
          <p:cNvPr id="68" name="그룹 67"/>
          <p:cNvGrpSpPr/>
          <p:nvPr/>
        </p:nvGrpSpPr>
        <p:grpSpPr>
          <a:xfrm>
            <a:off x="411887" y="2636679"/>
            <a:ext cx="8482867" cy="2488670"/>
            <a:chOff x="447451" y="2544953"/>
            <a:chExt cx="8482867" cy="2488670"/>
          </a:xfrm>
        </p:grpSpPr>
        <p:grpSp>
          <p:nvGrpSpPr>
            <p:cNvPr id="13" name="그룹 12"/>
            <p:cNvGrpSpPr/>
            <p:nvPr/>
          </p:nvGrpSpPr>
          <p:grpSpPr>
            <a:xfrm>
              <a:off x="2051720" y="3338821"/>
              <a:ext cx="825853" cy="900935"/>
              <a:chOff x="3099385" y="2594813"/>
              <a:chExt cx="825853" cy="900935"/>
            </a:xfrm>
          </p:grpSpPr>
          <p:sp>
            <p:nvSpPr>
              <p:cNvPr id="14" name="이등변 삼각형 13"/>
              <p:cNvSpPr/>
              <p:nvPr/>
            </p:nvSpPr>
            <p:spPr>
              <a:xfrm rot="5400000">
                <a:off x="2839594" y="2854604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0591A8"/>
                    </a:gs>
                    <a:gs pos="90000">
                      <a:srgbClr val="0591A8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5" name="이등변 삼각형 14"/>
              <p:cNvSpPr/>
              <p:nvPr/>
            </p:nvSpPr>
            <p:spPr>
              <a:xfrm rot="5400000">
                <a:off x="3061844" y="2854604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0591A8"/>
                    </a:gs>
                    <a:gs pos="90000">
                      <a:srgbClr val="0591A8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3284094" y="2854604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0591A8"/>
                    </a:gs>
                    <a:gs pos="90000">
                      <a:srgbClr val="0591A8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447451" y="3133471"/>
              <a:ext cx="1311635" cy="1311635"/>
              <a:chOff x="1085521" y="2357170"/>
              <a:chExt cx="1587079" cy="1587079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1085521" y="2357170"/>
                <a:ext cx="1587079" cy="1587079"/>
              </a:xfrm>
              <a:prstGeom prst="ellipse">
                <a:avLst/>
              </a:prstGeom>
              <a:solidFill>
                <a:srgbClr val="0591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1165069" y="2436718"/>
                <a:ext cx="1427982" cy="14279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41480" y="2996821"/>
                <a:ext cx="875163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00000">
                          <a:srgbClr val="0591A8"/>
                        </a:gs>
                        <a:gs pos="0">
                          <a:srgbClr val="0591A8"/>
                        </a:gs>
                      </a:gsLst>
                      <a:lin ang="0" scaled="0"/>
                    </a:gradFill>
                    <a:effectLst/>
                    <a:uLnTx/>
                    <a:uFillTx/>
                    <a:latin typeface="+mn-ea"/>
                  </a:rPr>
                  <a:t>관리자</a:t>
                </a:r>
                <a:endParaRPr kumimoji="0" lang="en-US" altLang="ko-KR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0591A8"/>
                      </a:gs>
                      <a:gs pos="0">
                        <a:srgbClr val="0591A8"/>
                      </a:gs>
                    </a:gsLst>
                    <a:lin ang="0" scaled="0"/>
                  </a:gra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3149889" y="2544953"/>
              <a:ext cx="5780429" cy="2488670"/>
              <a:chOff x="3286353" y="2740530"/>
              <a:chExt cx="5780429" cy="248867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86353" y="2740530"/>
                <a:ext cx="37487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500" b="1" kern="0" spc="-80" dirty="0">
                    <a:gradFill>
                      <a:gsLst>
                        <a:gs pos="1250">
                          <a:srgbClr val="0591A8"/>
                        </a:gs>
                        <a:gs pos="100000">
                          <a:srgbClr val="0591A8"/>
                        </a:gs>
                      </a:gsLst>
                      <a:lin ang="5400000" scaled="0"/>
                    </a:gradFill>
                    <a:latin typeface="+mn-ea"/>
                  </a:rPr>
                  <a:t>SW </a:t>
                </a:r>
                <a:r>
                  <a:rPr lang="ko-KR" altLang="en-US" sz="1500" b="1" kern="0" spc="-80" dirty="0">
                    <a:gradFill>
                      <a:gsLst>
                        <a:gs pos="1250">
                          <a:srgbClr val="0591A8"/>
                        </a:gs>
                        <a:gs pos="100000">
                          <a:srgbClr val="0591A8"/>
                        </a:gs>
                      </a:gsLst>
                      <a:lin ang="5400000" scaled="0"/>
                    </a:gradFill>
                    <a:latin typeface="+mn-ea"/>
                  </a:rPr>
                  <a:t>가용성 향상</a:t>
                </a:r>
                <a:endParaRPr lang="en-US" altLang="ko-KR" sz="1500" b="1" kern="0" spc="-80" dirty="0">
                  <a:gradFill>
                    <a:gsLst>
                      <a:gs pos="1250">
                        <a:srgbClr val="0591A8"/>
                      </a:gs>
                      <a:gs pos="100000">
                        <a:srgbClr val="0591A8"/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pPr marL="85725" indent="-85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재고관리 활성화로 보유 라이선스 사용률 향상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86353" y="3392395"/>
                <a:ext cx="5770490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500" b="1" kern="0" spc="-80" dirty="0">
                    <a:gradFill>
                      <a:gsLst>
                        <a:gs pos="1250">
                          <a:srgbClr val="0591A8"/>
                        </a:gs>
                        <a:gs pos="100000">
                          <a:srgbClr val="0591A8"/>
                        </a:gs>
                      </a:gsLst>
                      <a:lin ang="5400000" scaled="0"/>
                    </a:gradFill>
                    <a:latin typeface="+mn-ea"/>
                  </a:rPr>
                  <a:t>운영 편의성</a:t>
                </a:r>
                <a:endParaRPr lang="en-US" altLang="ko-KR" sz="1500" b="1" kern="0" spc="-80" dirty="0">
                  <a:gradFill>
                    <a:gsLst>
                      <a:gs pos="1250">
                        <a:srgbClr val="0591A8"/>
                      </a:gs>
                      <a:gs pos="100000">
                        <a:srgbClr val="0591A8"/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pPr marL="85725" indent="-85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라이선스 자동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/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강제 회수 가능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,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다운로드 자료실 운영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,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분석된 차트를 통해</a:t>
                </a:r>
                <a:endParaRPr lang="en-US" altLang="ko-KR" sz="14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 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현황 파악 및 관리 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Risk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감소</a:t>
                </a:r>
                <a:endParaRPr lang="en-US" altLang="ko-KR" sz="14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286353" y="4367426"/>
                <a:ext cx="578042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500" b="1" kern="0" spc="-80" dirty="0">
                    <a:gradFill>
                      <a:gsLst>
                        <a:gs pos="1250">
                          <a:srgbClr val="0591A8"/>
                        </a:gs>
                        <a:gs pos="100000">
                          <a:srgbClr val="0591A8"/>
                        </a:gs>
                      </a:gsLst>
                      <a:lin ang="5400000" scaled="0"/>
                    </a:gradFill>
                    <a:latin typeface="+mn-ea"/>
                  </a:rPr>
                  <a:t>구매 및 </a:t>
                </a:r>
                <a:r>
                  <a:rPr lang="en-US" altLang="ko-KR" sz="1500" b="1" kern="0" spc="-80" dirty="0">
                    <a:gradFill>
                      <a:gsLst>
                        <a:gs pos="1250">
                          <a:srgbClr val="0591A8"/>
                        </a:gs>
                        <a:gs pos="100000">
                          <a:srgbClr val="0591A8"/>
                        </a:gs>
                      </a:gsLst>
                      <a:lin ang="5400000" scaled="0"/>
                    </a:gradFill>
                    <a:latin typeface="+mn-ea"/>
                  </a:rPr>
                  <a:t>Audit </a:t>
                </a:r>
                <a:r>
                  <a:rPr lang="ko-KR" altLang="en-US" sz="1500" b="1" kern="0" spc="-80" dirty="0">
                    <a:gradFill>
                      <a:gsLst>
                        <a:gs pos="1250">
                          <a:srgbClr val="0591A8"/>
                        </a:gs>
                        <a:gs pos="100000">
                          <a:srgbClr val="0591A8"/>
                        </a:gs>
                      </a:gsLst>
                      <a:lin ang="5400000" scaled="0"/>
                    </a:gradFill>
                    <a:latin typeface="+mn-ea"/>
                  </a:rPr>
                  <a:t>대응</a:t>
                </a:r>
                <a:endParaRPr lang="en-US" altLang="ko-KR" sz="1500" b="1" kern="0" spc="-80" dirty="0">
                  <a:gradFill>
                    <a:gsLst>
                      <a:gs pos="1250">
                        <a:srgbClr val="0591A8"/>
                      </a:gs>
                      <a:gs pos="100000">
                        <a:srgbClr val="0591A8"/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pPr marL="85725" indent="-85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재고 부족 제품 구매에 대한 정확한 데이터 산정이 가능하고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, Audit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이슈에</a:t>
                </a:r>
                <a:endParaRPr lang="en-US" altLang="ko-KR" sz="1400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 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대한 사전 대응 가능</a:t>
                </a:r>
              </a:p>
            </p:txBody>
          </p:sp>
        </p:grpSp>
      </p:grpSp>
      <p:grpSp>
        <p:nvGrpSpPr>
          <p:cNvPr id="70" name="그룹 69"/>
          <p:cNvGrpSpPr/>
          <p:nvPr/>
        </p:nvGrpSpPr>
        <p:grpSpPr>
          <a:xfrm>
            <a:off x="411887" y="5394780"/>
            <a:ext cx="8320227" cy="1317191"/>
            <a:chOff x="447451" y="5300341"/>
            <a:chExt cx="8320227" cy="1317191"/>
          </a:xfrm>
        </p:grpSpPr>
        <p:grpSp>
          <p:nvGrpSpPr>
            <p:cNvPr id="17" name="그룹 16"/>
            <p:cNvGrpSpPr/>
            <p:nvPr/>
          </p:nvGrpSpPr>
          <p:grpSpPr>
            <a:xfrm>
              <a:off x="2051720" y="5508469"/>
              <a:ext cx="825853" cy="900935"/>
              <a:chOff x="2807285" y="3862259"/>
              <a:chExt cx="825853" cy="900935"/>
            </a:xfrm>
          </p:grpSpPr>
          <p:sp>
            <p:nvSpPr>
              <p:cNvPr id="18" name="이등변 삼각형 17"/>
              <p:cNvSpPr/>
              <p:nvPr/>
            </p:nvSpPr>
            <p:spPr>
              <a:xfrm rot="5400000">
                <a:off x="2547494" y="4122050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1472BA"/>
                    </a:gs>
                    <a:gs pos="90000">
                      <a:srgbClr val="1472BA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9" name="이등변 삼각형 18"/>
              <p:cNvSpPr/>
              <p:nvPr/>
            </p:nvSpPr>
            <p:spPr>
              <a:xfrm rot="5400000">
                <a:off x="2769744" y="4122050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1472BA"/>
                    </a:gs>
                    <a:gs pos="90000">
                      <a:srgbClr val="1472BA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20" name="이등변 삼각형 19"/>
              <p:cNvSpPr/>
              <p:nvPr/>
            </p:nvSpPr>
            <p:spPr>
              <a:xfrm rot="5400000">
                <a:off x="2991994" y="4122050"/>
                <a:ext cx="900935" cy="381353"/>
              </a:xfrm>
              <a:prstGeom prst="triangle">
                <a:avLst/>
              </a:prstGeom>
              <a:noFill/>
              <a:ln>
                <a:gradFill>
                  <a:gsLst>
                    <a:gs pos="0">
                      <a:srgbClr val="1472BA"/>
                    </a:gs>
                    <a:gs pos="90000">
                      <a:srgbClr val="1472BA">
                        <a:alpha val="0"/>
                      </a:srgb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447451" y="5303119"/>
              <a:ext cx="1311635" cy="1311635"/>
              <a:chOff x="513091" y="3724061"/>
              <a:chExt cx="1587079" cy="1587079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513091" y="3724061"/>
                <a:ext cx="1587079" cy="1587079"/>
              </a:xfrm>
              <a:prstGeom prst="ellipse">
                <a:avLst/>
              </a:prstGeom>
              <a:solidFill>
                <a:srgbClr val="1581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592639" y="3803609"/>
                <a:ext cx="1427982" cy="14279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69049" y="4363712"/>
                <a:ext cx="875163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400" b="1" kern="0" noProof="0" dirty="0">
                    <a:gradFill>
                      <a:gsLst>
                        <a:gs pos="0">
                          <a:srgbClr val="1581B7"/>
                        </a:gs>
                        <a:gs pos="100000">
                          <a:srgbClr val="1581B7"/>
                        </a:gs>
                      </a:gsLst>
                      <a:lin ang="5400000" scaled="1"/>
                    </a:gradFill>
                    <a:latin typeface="+mn-ea"/>
                  </a:rPr>
                  <a:t>사용자</a:t>
                </a:r>
                <a:endParaRPr kumimoji="0" lang="en-US" altLang="ko-KR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1581B7"/>
                      </a:gs>
                      <a:gs pos="100000">
                        <a:srgbClr val="1581B7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3131840" y="5300341"/>
              <a:ext cx="5635838" cy="1317191"/>
              <a:chOff x="3268304" y="5342247"/>
              <a:chExt cx="5635838" cy="13171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268304" y="5342247"/>
                <a:ext cx="48885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500" b="1" kern="0" spc="-80" dirty="0">
                    <a:gradFill>
                      <a:gsLst>
                        <a:gs pos="1250">
                          <a:srgbClr val="1581B7"/>
                        </a:gs>
                        <a:gs pos="100000">
                          <a:srgbClr val="1581B7"/>
                        </a:gs>
                      </a:gsLst>
                      <a:lin ang="5400000" scaled="0"/>
                    </a:gradFill>
                    <a:latin typeface="+mn-ea"/>
                  </a:rPr>
                  <a:t>설치 편의성</a:t>
                </a:r>
                <a:endParaRPr lang="en-US" altLang="ko-KR" sz="1500" b="1" kern="0" spc="-80" dirty="0">
                  <a:gradFill>
                    <a:gsLst>
                      <a:gs pos="1250">
                        <a:srgbClr val="1581B7"/>
                      </a:gs>
                      <a:gs pos="100000">
                        <a:srgbClr val="1581B7"/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pPr marL="85725" indent="-85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허가된 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SW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설치 시 “다운로드 자료실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”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에 접속하여 설치 가능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268304" y="6013107"/>
                <a:ext cx="56358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500" b="1" kern="0" spc="-80" dirty="0">
                    <a:gradFill>
                      <a:gsLst>
                        <a:gs pos="1250">
                          <a:srgbClr val="1581B7"/>
                        </a:gs>
                        <a:gs pos="100000">
                          <a:srgbClr val="1581B7"/>
                        </a:gs>
                      </a:gsLst>
                      <a:lin ang="5400000" scaled="0"/>
                    </a:gradFill>
                    <a:latin typeface="+mn-ea"/>
                  </a:rPr>
                  <a:t>원 클릭 자동 설치</a:t>
                </a:r>
                <a:endParaRPr lang="en-US" altLang="ko-KR" sz="1500" b="1" kern="0" spc="-80" dirty="0">
                  <a:gradFill>
                    <a:gsLst>
                      <a:gs pos="1250">
                        <a:srgbClr val="1581B7"/>
                      </a:gs>
                      <a:gs pos="100000">
                        <a:srgbClr val="1581B7"/>
                      </a:gs>
                    </a:gsLst>
                    <a:lin ang="5400000" scaled="0"/>
                  </a:gradFill>
                  <a:latin typeface="+mn-ea"/>
                </a:endParaRPr>
              </a:p>
              <a:p>
                <a:pPr marL="85725" indent="-857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필요한 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SW 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설치 시 클릭 한 번으로 표준 라이선스 </a:t>
                </a:r>
                <a:r>
                  <a:rPr lang="en-US" altLang="ko-KR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Key</a:t>
                </a:r>
                <a:r>
                  <a:rPr lang="ko-KR" altLang="en-US" sz="14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로 자동 설치 지원</a:t>
                </a:r>
              </a:p>
            </p:txBody>
          </p:sp>
        </p:grpSp>
      </p:grpSp>
      <p:cxnSp>
        <p:nvCxnSpPr>
          <p:cNvPr id="36" name="직선 연결선 35"/>
          <p:cNvCxnSpPr/>
          <p:nvPr/>
        </p:nvCxnSpPr>
        <p:spPr>
          <a:xfrm>
            <a:off x="126000" y="2501964"/>
            <a:ext cx="8892000" cy="0"/>
          </a:xfrm>
          <a:prstGeom prst="line">
            <a:avLst/>
          </a:prstGeom>
          <a:noFill/>
          <a:ln w="1270">
            <a:solidFill>
              <a:srgbClr val="4A7EBB">
                <a:alpha val="65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126000" y="5260064"/>
            <a:ext cx="8892000" cy="0"/>
          </a:xfrm>
          <a:prstGeom prst="line">
            <a:avLst/>
          </a:prstGeom>
          <a:noFill/>
          <a:ln w="1270">
            <a:solidFill>
              <a:srgbClr val="4A7EBB">
                <a:alpha val="65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>
                <a:latin typeface="+mn-ea"/>
              </a:rPr>
              <a:pPr/>
              <a:t>18</a:t>
            </a:fld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710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그림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86" y="1816299"/>
            <a:ext cx="4499992" cy="5050596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760" y="89965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도입 배경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>
                <a:latin typeface="+mn-ea"/>
              </a:rPr>
              <a:pPr/>
              <a:t>1</a:t>
            </a:fld>
            <a:endParaRPr lang="ko-KR" altLang="en-US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0486" y="1484784"/>
            <a:ext cx="823687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미국의 </a:t>
            </a:r>
            <a:r>
              <a:rPr lang="en-US" altLang="ko-KR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UCA (Unfair Competition Act)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법 및 글로벌 벤더의 </a:t>
            </a:r>
            <a:r>
              <a:rPr lang="en-US" altLang="ko-KR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Audit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강화</a:t>
            </a:r>
            <a:endParaRPr lang="en-US" altLang="ko-KR" sz="15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: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미국 주 정부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불법 소프트웨어를 사용하여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미국에 수출하고 있는 기업들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에게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불공정경쟁법 적용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 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위반 기업들에 벌금 및 판매금지 조치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.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국내 수출 기업 외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2·3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차 관련 기업들도 사전 대응 필요</a:t>
            </a:r>
            <a:endParaRPr lang="en-US" altLang="ko-KR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246171" y="980728"/>
            <a:ext cx="1385638" cy="369332"/>
            <a:chOff x="246171" y="980728"/>
            <a:chExt cx="1385638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493356" y="980728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도입 배경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246171" y="1055712"/>
              <a:ext cx="226742" cy="219364"/>
              <a:chOff x="3365500" y="1089194"/>
              <a:chExt cx="249416" cy="241300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520486" y="2671613"/>
            <a:ext cx="7858562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불법 소프트웨어 사용</a:t>
            </a:r>
            <a:endParaRPr lang="en-US" altLang="ko-KR" sz="15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: P2P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사이트를 통한 불법 다운로드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라이선스 사용범위 변경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라이선스 인식 부재 등으로 인한</a:t>
            </a:r>
          </a:p>
          <a:p>
            <a:pPr>
              <a:lnSpc>
                <a:spcPct val="150000"/>
              </a:lnSpc>
            </a:pP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  불법 사용 多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0486" y="3903070"/>
            <a:ext cx="771076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매년 소프트웨어 구매 비용 발생</a:t>
            </a:r>
            <a:endParaRPr lang="en-US" altLang="ko-KR" sz="15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: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인원 증가 또는 소프트웨어 수량 부족으로 인해 추가 구매하는 경우</a:t>
            </a:r>
          </a:p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: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사용범위를 오인하여 설치한 소프트웨어로 인한 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Audit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발생 시 소프트웨어 구매 비용 발생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0486" y="5134526"/>
            <a:ext cx="82227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소프트웨어 관리의 어려움</a:t>
            </a:r>
            <a:endParaRPr lang="en-US" altLang="ko-KR" sz="1500" b="1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: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시리얼 키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제품 박스 등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관리가 어렵고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수기로 진행하는 전사 인원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PC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의 소프트웨어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설치 현황은</a:t>
            </a: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   부정확하며 통제 불가</a:t>
            </a:r>
          </a:p>
        </p:txBody>
      </p:sp>
    </p:spTree>
    <p:extLst>
      <p:ext uri="{BB962C8B-B14F-4D97-AF65-F5344CB8AC3E}">
        <p14:creationId xmlns:p14="http://schemas.microsoft.com/office/powerpoint/2010/main" val="204018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60" y="89965"/>
            <a:ext cx="501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도입 효과</a:t>
            </a:r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_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정량적 효과 </a:t>
            </a:r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(1)</a:t>
            </a:r>
            <a:endParaRPr lang="ko-KR" altLang="en-US" sz="3200" b="1" spc="-80" dirty="0">
              <a:gradFill>
                <a:gsLst>
                  <a:gs pos="0">
                    <a:srgbClr val="074F7B"/>
                  </a:gs>
                  <a:gs pos="100000">
                    <a:srgbClr val="074F7B"/>
                  </a:gs>
                </a:gsLst>
                <a:lin ang="5400000" scaled="0"/>
              </a:gradFill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51520" y="980728"/>
            <a:ext cx="3144132" cy="369332"/>
            <a:chOff x="339673" y="1088685"/>
            <a:chExt cx="314413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586858" y="1088685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설치 차단을 통한 비용 절감</a:t>
              </a:r>
              <a:endParaRPr lang="ko-KR" altLang="en-US" sz="15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520486" y="4351270"/>
            <a:ext cx="3157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▶ 약 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6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개월간 </a:t>
            </a:r>
            <a:r>
              <a:rPr lang="ko-KR" altLang="en-US" sz="12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소프트웨어 설치 차단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예시 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3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곳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  <a:endParaRPr lang="ko-KR" altLang="en-US" sz="12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90667"/>
              </p:ext>
            </p:extLst>
          </p:nvPr>
        </p:nvGraphicFramePr>
        <p:xfrm>
          <a:off x="520486" y="4622939"/>
          <a:ext cx="8063999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5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설치 차단 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설치 차단 </a:t>
                      </a: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(Copy)</a:t>
                      </a:r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설치 차단 금액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22 Copy</a:t>
                      </a:r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5,000 </a:t>
                      </a:r>
                      <a:r>
                        <a:rPr lang="ko-KR" altLang="en-US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만원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B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113 Copy</a:t>
                      </a:r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1.3 </a:t>
                      </a:r>
                      <a:r>
                        <a:rPr lang="ko-KR" altLang="en-US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억 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C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81 Copy</a:t>
                      </a:r>
                      <a:endParaRPr lang="ko-KR" altLang="en-US" sz="1200" kern="1200" spc="-8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2,000 </a:t>
                      </a:r>
                      <a:r>
                        <a:rPr lang="ko-KR" altLang="en-US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만원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62645" y="6135107"/>
            <a:ext cx="7747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.※ </a:t>
            </a:r>
            <a:r>
              <a:rPr lang="ko-KR" altLang="en-US" sz="10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구성요소를 제외한 수량이며 단가 확인 불가 제품은 구매금액 환산 시 제외되었으므로 실제 불법 소프트웨어</a:t>
            </a:r>
            <a:r>
              <a:rPr lang="en-US" altLang="ko-KR" sz="10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0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구매 금액은 더 클 것으로 추정됨 </a:t>
            </a:r>
            <a:endParaRPr lang="en-US" altLang="ko-KR" sz="10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486" y="1556792"/>
            <a:ext cx="793005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불법 소프트웨어 및 비인가 소프트웨어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미배정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개인 사용자만 무료로 배포되는 소프트웨어 등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무분별한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설치를 방지하여 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Audit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시 발생하는 비용 절감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486" y="2322021"/>
            <a:ext cx="693427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소프트웨어 차단 이력이 지속적으로 발생하는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소프트웨어의 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Needs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확인 가능하여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구매 예산 수립 가능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486" y="3087251"/>
            <a:ext cx="818493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차단 이력을 통해 소프트웨어 재 분배</a:t>
            </a:r>
            <a:endParaRPr lang="en-US" altLang="ko-KR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ex) AutoCAD LT 2016 3 Copy 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보유 中</a:t>
            </a:r>
            <a:endParaRPr lang="en-US" altLang="ko-KR" sz="12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     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보유 수량 모두 사용 중이며 지속적으로 설치를 시도하는 사용자 확인 </a:t>
            </a:r>
            <a:r>
              <a:rPr lang="ko-KR" altLang="en-US" sz="1200" b="1" spc="-80" dirty="0">
                <a:solidFill>
                  <a:srgbClr val="0070C0"/>
                </a:solidFill>
                <a:latin typeface="+mn-ea"/>
              </a:rPr>
              <a:t>▷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사용량 측정을 통해 사용자들의 사용 현황 확인</a:t>
            </a:r>
            <a:endParaRPr lang="en-US" altLang="ko-KR" sz="12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     </a:t>
            </a:r>
            <a:r>
              <a:rPr lang="ko-KR" altLang="en-US" sz="1200" b="1" spc="-80" dirty="0">
                <a:solidFill>
                  <a:srgbClr val="0070C0"/>
                </a:solidFill>
                <a:latin typeface="+mn-ea"/>
              </a:rPr>
              <a:t>▷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사용량 측정 값을 통해 재 분배 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모두 정상적으로 사용할 경우 구매 고려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  <a:endParaRPr lang="ko-KR" altLang="en-US" sz="1200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663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51520" y="980728"/>
            <a:ext cx="2270496" cy="369332"/>
            <a:chOff x="339673" y="1088685"/>
            <a:chExt cx="2270496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2023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A</a:t>
              </a:r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사 재고관리 효과</a:t>
              </a:r>
              <a:endParaRPr lang="ko-KR" altLang="en-US" sz="15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486" y="1556792"/>
            <a:ext cx="49519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대상 제품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: MS Project (1EA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당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800,000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원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보유수량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53 EA </a:t>
            </a:r>
            <a:endParaRPr lang="ko-KR" altLang="en-US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486" y="1952835"/>
            <a:ext cx="51305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목표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: 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임계치 미달 사용자 회수 및 재할당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추가 구매 안 함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  <a:endParaRPr lang="ko-KR" altLang="en-US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486" y="2348879"/>
            <a:ext cx="61514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재고 확보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: 3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개월간 월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1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회 미만 사용자의 라이선스 강제회수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재고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20EA)</a:t>
            </a:r>
            <a:endParaRPr lang="ko-KR" altLang="en-US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60811" y="3212976"/>
            <a:ext cx="8822379" cy="2845189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모서리가 둥근 직사각형 75" hidden="1"/>
          <p:cNvSpPr/>
          <p:nvPr/>
        </p:nvSpPr>
        <p:spPr>
          <a:xfrm>
            <a:off x="313211" y="3230217"/>
            <a:ext cx="8435253" cy="1638943"/>
          </a:xfrm>
          <a:prstGeom prst="roundRect">
            <a:avLst>
              <a:gd name="adj" fmla="val 1600"/>
            </a:avLst>
          </a:prstGeom>
          <a:noFill/>
          <a:ln w="3175">
            <a:solidFill>
              <a:srgbClr val="0F517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4" name="그룹 83"/>
          <p:cNvGrpSpPr/>
          <p:nvPr/>
        </p:nvGrpSpPr>
        <p:grpSpPr>
          <a:xfrm>
            <a:off x="420829" y="3498042"/>
            <a:ext cx="8302343" cy="2275057"/>
            <a:chOff x="420829" y="3467565"/>
            <a:chExt cx="8302343" cy="2275057"/>
          </a:xfrm>
        </p:grpSpPr>
        <p:grpSp>
          <p:nvGrpSpPr>
            <p:cNvPr id="75" name="그룹 74"/>
            <p:cNvGrpSpPr/>
            <p:nvPr/>
          </p:nvGrpSpPr>
          <p:grpSpPr>
            <a:xfrm>
              <a:off x="420829" y="3467565"/>
              <a:ext cx="8302343" cy="1227870"/>
              <a:chOff x="359149" y="3502482"/>
              <a:chExt cx="8302343" cy="1227870"/>
            </a:xfrm>
          </p:grpSpPr>
          <p:grpSp>
            <p:nvGrpSpPr>
              <p:cNvPr id="64" name="그룹 63"/>
              <p:cNvGrpSpPr/>
              <p:nvPr/>
            </p:nvGrpSpPr>
            <p:grpSpPr>
              <a:xfrm>
                <a:off x="359149" y="3502482"/>
                <a:ext cx="5220000" cy="1227870"/>
                <a:chOff x="359149" y="4094528"/>
                <a:chExt cx="5220000" cy="1227870"/>
              </a:xfrm>
            </p:grpSpPr>
            <p:cxnSp>
              <p:nvCxnSpPr>
                <p:cNvPr id="13" name="직선 연결선 12"/>
                <p:cNvCxnSpPr/>
                <p:nvPr/>
              </p:nvCxnSpPr>
              <p:spPr>
                <a:xfrm flipV="1">
                  <a:off x="359149" y="4509120"/>
                  <a:ext cx="5220000" cy="10546"/>
                </a:xfrm>
                <a:prstGeom prst="line">
                  <a:avLst/>
                </a:prstGeom>
                <a:ln>
                  <a:solidFill>
                    <a:srgbClr val="0F517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그룹 62"/>
                <p:cNvGrpSpPr/>
                <p:nvPr/>
              </p:nvGrpSpPr>
              <p:grpSpPr>
                <a:xfrm>
                  <a:off x="495316" y="4094528"/>
                  <a:ext cx="4947667" cy="1227870"/>
                  <a:chOff x="427639" y="4094528"/>
                  <a:chExt cx="4947667" cy="1227870"/>
                </a:xfrm>
              </p:grpSpPr>
              <p:grpSp>
                <p:nvGrpSpPr>
                  <p:cNvPr id="56" name="그룹 55"/>
                  <p:cNvGrpSpPr/>
                  <p:nvPr/>
                </p:nvGrpSpPr>
                <p:grpSpPr>
                  <a:xfrm>
                    <a:off x="427639" y="4094528"/>
                    <a:ext cx="792088" cy="1227870"/>
                    <a:chOff x="427639" y="4094528"/>
                    <a:chExt cx="792088" cy="1227870"/>
                  </a:xfrm>
                </p:grpSpPr>
                <p:sp>
                  <p:nvSpPr>
                    <p:cNvPr id="20" name="타원 19"/>
                    <p:cNvSpPr/>
                    <p:nvPr/>
                  </p:nvSpPr>
                  <p:spPr>
                    <a:xfrm>
                      <a:off x="758269" y="4454251"/>
                      <a:ext cx="130828" cy="130828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486091" y="4094528"/>
                      <a:ext cx="6751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6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월 </a:t>
                      </a:r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1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주</a:t>
                      </a:r>
                    </a:p>
                  </p:txBody>
                </p:sp>
                <p:sp>
                  <p:nvSpPr>
                    <p:cNvPr id="37" name="모서리가 둥근 직사각형 36"/>
                    <p:cNvSpPr/>
                    <p:nvPr/>
                  </p:nvSpPr>
                  <p:spPr>
                    <a:xfrm>
                      <a:off x="427639" y="4838458"/>
                      <a:ext cx="792088" cy="483940"/>
                    </a:xfrm>
                    <a:prstGeom prst="roundRect">
                      <a:avLst>
                        <a:gd name="adj" fmla="val 6170"/>
                      </a:avLst>
                    </a:prstGeom>
                    <a:solidFill>
                      <a:srgbClr val="24A2CA">
                        <a:alpha val="80000"/>
                      </a:srgbClr>
                    </a:solidFill>
                    <a:ln w="3175">
                      <a:solidFill>
                        <a:srgbClr val="24A2C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42709" y="4941929"/>
                      <a:ext cx="5619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12 EA</a:t>
                      </a:r>
                      <a:endParaRPr lang="ko-KR" altLang="en-US" sz="12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endParaRPr>
                    </a:p>
                  </p:txBody>
                </p:sp>
                <p:sp>
                  <p:nvSpPr>
                    <p:cNvPr id="38" name="이등변 삼각형 37"/>
                    <p:cNvSpPr/>
                    <p:nvPr/>
                  </p:nvSpPr>
                  <p:spPr>
                    <a:xfrm>
                      <a:off x="729221" y="4679532"/>
                      <a:ext cx="188925" cy="115455"/>
                    </a:xfrm>
                    <a:prstGeom prst="triangle">
                      <a:avLst/>
                    </a:prstGeom>
                    <a:solidFill>
                      <a:srgbClr val="24A2CA">
                        <a:alpha val="80000"/>
                      </a:srgbClr>
                    </a:solidFill>
                    <a:ln w="3175">
                      <a:solidFill>
                        <a:srgbClr val="24A2CA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  <p:grpSp>
                <p:nvGrpSpPr>
                  <p:cNvPr id="57" name="그룹 56"/>
                  <p:cNvGrpSpPr/>
                  <p:nvPr/>
                </p:nvGrpSpPr>
                <p:grpSpPr>
                  <a:xfrm>
                    <a:off x="1812832" y="4094528"/>
                    <a:ext cx="792088" cy="1227870"/>
                    <a:chOff x="1802936" y="4094528"/>
                    <a:chExt cx="792088" cy="1227870"/>
                  </a:xfrm>
                </p:grpSpPr>
                <p:sp>
                  <p:nvSpPr>
                    <p:cNvPr id="19" name="타원 18"/>
                    <p:cNvSpPr/>
                    <p:nvPr/>
                  </p:nvSpPr>
                  <p:spPr>
                    <a:xfrm>
                      <a:off x="2133566" y="4454251"/>
                      <a:ext cx="130828" cy="130828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1861388" y="4094528"/>
                      <a:ext cx="6751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6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월 </a:t>
                      </a:r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2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주</a:t>
                      </a:r>
                    </a:p>
                  </p:txBody>
                </p:sp>
                <p:sp>
                  <p:nvSpPr>
                    <p:cNvPr id="40" name="모서리가 둥근 직사각형 39"/>
                    <p:cNvSpPr/>
                    <p:nvPr/>
                  </p:nvSpPr>
                  <p:spPr>
                    <a:xfrm>
                      <a:off x="1802936" y="4838458"/>
                      <a:ext cx="792088" cy="483940"/>
                    </a:xfrm>
                    <a:prstGeom prst="roundRect">
                      <a:avLst>
                        <a:gd name="adj" fmla="val 6170"/>
                      </a:avLst>
                    </a:prstGeom>
                    <a:solidFill>
                      <a:srgbClr val="268CB2">
                        <a:alpha val="80000"/>
                      </a:srgbClr>
                    </a:solidFill>
                    <a:ln w="3175">
                      <a:solidFill>
                        <a:srgbClr val="28A1B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1957760" y="4941929"/>
                      <a:ext cx="4824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7 EA</a:t>
                      </a:r>
                      <a:endParaRPr lang="ko-KR" altLang="en-US" sz="12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endParaRPr>
                    </a:p>
                  </p:txBody>
                </p:sp>
                <p:sp>
                  <p:nvSpPr>
                    <p:cNvPr id="42" name="이등변 삼각형 41"/>
                    <p:cNvSpPr/>
                    <p:nvPr/>
                  </p:nvSpPr>
                  <p:spPr>
                    <a:xfrm>
                      <a:off x="2104518" y="4679532"/>
                      <a:ext cx="188925" cy="115455"/>
                    </a:xfrm>
                    <a:prstGeom prst="triangle">
                      <a:avLst/>
                    </a:prstGeom>
                    <a:solidFill>
                      <a:srgbClr val="268CB2">
                        <a:alpha val="80000"/>
                      </a:srgbClr>
                    </a:solidFill>
                    <a:ln w="3175">
                      <a:solidFill>
                        <a:srgbClr val="28A1B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  <p:grpSp>
                <p:nvGrpSpPr>
                  <p:cNvPr id="58" name="그룹 57"/>
                  <p:cNvGrpSpPr/>
                  <p:nvPr/>
                </p:nvGrpSpPr>
                <p:grpSpPr>
                  <a:xfrm>
                    <a:off x="3198025" y="4094528"/>
                    <a:ext cx="792088" cy="1227870"/>
                    <a:chOff x="3291780" y="4094528"/>
                    <a:chExt cx="792088" cy="1227870"/>
                  </a:xfrm>
                </p:grpSpPr>
                <p:sp>
                  <p:nvSpPr>
                    <p:cNvPr id="22" name="타원 21"/>
                    <p:cNvSpPr/>
                    <p:nvPr/>
                  </p:nvSpPr>
                  <p:spPr>
                    <a:xfrm>
                      <a:off x="3622410" y="4454251"/>
                      <a:ext cx="130828" cy="130828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3350232" y="4094528"/>
                      <a:ext cx="6751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6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월 </a:t>
                      </a:r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3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주</a:t>
                      </a:r>
                    </a:p>
                  </p:txBody>
                </p:sp>
                <p:sp>
                  <p:nvSpPr>
                    <p:cNvPr id="47" name="모서리가 둥근 직사각형 46"/>
                    <p:cNvSpPr/>
                    <p:nvPr/>
                  </p:nvSpPr>
                  <p:spPr>
                    <a:xfrm>
                      <a:off x="3291780" y="4838458"/>
                      <a:ext cx="792088" cy="483940"/>
                    </a:xfrm>
                    <a:prstGeom prst="roundRect">
                      <a:avLst>
                        <a:gd name="adj" fmla="val 6170"/>
                      </a:avLst>
                    </a:prstGeom>
                    <a:solidFill>
                      <a:srgbClr val="28A1B4">
                        <a:alpha val="80000"/>
                      </a:srgbClr>
                    </a:solidFill>
                    <a:ln w="3175">
                      <a:solidFill>
                        <a:srgbClr val="28A1B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3406850" y="4941929"/>
                      <a:ext cx="5619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15 EA</a:t>
                      </a:r>
                      <a:endParaRPr lang="ko-KR" altLang="en-US" sz="12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endParaRPr>
                    </a:p>
                  </p:txBody>
                </p:sp>
                <p:sp>
                  <p:nvSpPr>
                    <p:cNvPr id="49" name="이등변 삼각형 48"/>
                    <p:cNvSpPr/>
                    <p:nvPr/>
                  </p:nvSpPr>
                  <p:spPr>
                    <a:xfrm>
                      <a:off x="3593362" y="4679532"/>
                      <a:ext cx="188925" cy="115455"/>
                    </a:xfrm>
                    <a:prstGeom prst="triangle">
                      <a:avLst/>
                    </a:prstGeom>
                    <a:solidFill>
                      <a:srgbClr val="28A1B4">
                        <a:alpha val="80000"/>
                      </a:srgbClr>
                    </a:solidFill>
                    <a:ln w="3175">
                      <a:solidFill>
                        <a:srgbClr val="28A1B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  <p:grpSp>
                <p:nvGrpSpPr>
                  <p:cNvPr id="59" name="그룹 58"/>
                  <p:cNvGrpSpPr/>
                  <p:nvPr/>
                </p:nvGrpSpPr>
                <p:grpSpPr>
                  <a:xfrm>
                    <a:off x="4583218" y="4094528"/>
                    <a:ext cx="792088" cy="1227870"/>
                    <a:chOff x="4737611" y="4094528"/>
                    <a:chExt cx="792088" cy="1227870"/>
                  </a:xfrm>
                </p:grpSpPr>
                <p:sp>
                  <p:nvSpPr>
                    <p:cNvPr id="21" name="타원 20"/>
                    <p:cNvSpPr/>
                    <p:nvPr/>
                  </p:nvSpPr>
                  <p:spPr>
                    <a:xfrm>
                      <a:off x="5068241" y="4454251"/>
                      <a:ext cx="130828" cy="130828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50" name="모서리가 둥근 직사각형 49"/>
                    <p:cNvSpPr/>
                    <p:nvPr/>
                  </p:nvSpPr>
                  <p:spPr>
                    <a:xfrm>
                      <a:off x="4737611" y="4838458"/>
                      <a:ext cx="792088" cy="483940"/>
                    </a:xfrm>
                    <a:prstGeom prst="roundRect">
                      <a:avLst>
                        <a:gd name="adj" fmla="val 6170"/>
                      </a:avLst>
                    </a:prstGeom>
                    <a:solidFill>
                      <a:srgbClr val="0870A6">
                        <a:alpha val="80000"/>
                      </a:srgbClr>
                    </a:solidFill>
                    <a:ln w="3175">
                      <a:solidFill>
                        <a:srgbClr val="0870A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4852681" y="4941929"/>
                      <a:ext cx="56194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bg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18 EA</a:t>
                      </a:r>
                      <a:endParaRPr lang="ko-KR" altLang="en-US" sz="12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endParaRPr>
                    </a:p>
                  </p:txBody>
                </p:sp>
                <p:sp>
                  <p:nvSpPr>
                    <p:cNvPr id="52" name="이등변 삼각형 51"/>
                    <p:cNvSpPr/>
                    <p:nvPr/>
                  </p:nvSpPr>
                  <p:spPr>
                    <a:xfrm>
                      <a:off x="5039193" y="4679532"/>
                      <a:ext cx="188925" cy="115455"/>
                    </a:xfrm>
                    <a:prstGeom prst="triangle">
                      <a:avLst/>
                    </a:prstGeom>
                    <a:solidFill>
                      <a:srgbClr val="0870A6">
                        <a:alpha val="80000"/>
                      </a:srgbClr>
                    </a:solidFill>
                    <a:ln w="3175">
                      <a:solidFill>
                        <a:srgbClr val="0870A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4796063" y="4094528"/>
                      <a:ext cx="6751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6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월 </a:t>
                      </a:r>
                      <a:r>
                        <a:rPr lang="en-US" altLang="ko-KR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4</a:t>
                      </a:r>
                      <a:r>
                        <a:rPr lang="ko-KR" altLang="en-US" sz="1200" b="1" spc="-8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</a:rPr>
                        <a:t>주</a:t>
                      </a:r>
                    </a:p>
                  </p:txBody>
                </p:sp>
              </p:grpSp>
            </p:grpSp>
          </p:grpSp>
          <p:grpSp>
            <p:nvGrpSpPr>
              <p:cNvPr id="65" name="그룹 64"/>
              <p:cNvGrpSpPr/>
              <p:nvPr/>
            </p:nvGrpSpPr>
            <p:grpSpPr>
              <a:xfrm>
                <a:off x="5855813" y="3605911"/>
                <a:ext cx="701036" cy="1021012"/>
                <a:chOff x="4069457" y="3537729"/>
                <a:chExt cx="933079" cy="1358966"/>
              </a:xfrm>
            </p:grpSpPr>
            <p:sp>
              <p:nvSpPr>
                <p:cNvPr id="66" name="이등변 삼각형 65"/>
                <p:cNvSpPr/>
                <p:nvPr/>
              </p:nvSpPr>
              <p:spPr>
                <a:xfrm rot="5400000">
                  <a:off x="3980862" y="3875017"/>
                  <a:ext cx="1358961" cy="684386"/>
                </a:xfrm>
                <a:prstGeom prst="triangle">
                  <a:avLst/>
                </a:prstGeom>
                <a:gradFill>
                  <a:gsLst>
                    <a:gs pos="0">
                      <a:srgbClr val="0D95AB">
                        <a:alpha val="80000"/>
                      </a:srgbClr>
                    </a:gs>
                    <a:gs pos="100000">
                      <a:srgbClr val="0D95AB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67" name="이등변 삼각형 66"/>
                <p:cNvSpPr/>
                <p:nvPr/>
              </p:nvSpPr>
              <p:spPr>
                <a:xfrm rot="5400000">
                  <a:off x="3732169" y="3875022"/>
                  <a:ext cx="1358961" cy="684386"/>
                </a:xfrm>
                <a:prstGeom prst="triangle">
                  <a:avLst/>
                </a:prstGeom>
                <a:gradFill>
                  <a:gsLst>
                    <a:gs pos="0">
                      <a:srgbClr val="0D95AB">
                        <a:alpha val="50000"/>
                      </a:srgbClr>
                    </a:gs>
                    <a:gs pos="100000">
                      <a:srgbClr val="0D95AB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2" name="그룹 71"/>
              <p:cNvGrpSpPr/>
              <p:nvPr/>
            </p:nvGrpSpPr>
            <p:grpSpPr>
              <a:xfrm>
                <a:off x="6754110" y="3605830"/>
                <a:ext cx="1907382" cy="1021174"/>
                <a:chOff x="6754110" y="3847986"/>
                <a:chExt cx="1907382" cy="1021174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6754110" y="3847986"/>
                  <a:ext cx="1907382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5000" b="1" spc="-80" dirty="0">
                      <a:gradFill>
                        <a:gsLst>
                          <a:gs pos="1250">
                            <a:srgbClr val="FF5050"/>
                          </a:gs>
                          <a:gs pos="100000">
                            <a:srgbClr val="FF5050"/>
                          </a:gs>
                        </a:gsLst>
                        <a:lin ang="5400000" scaled="0"/>
                      </a:gradFill>
                      <a:latin typeface="+mn-ea"/>
                    </a:rPr>
                    <a:t>52 EA</a:t>
                  </a:r>
                  <a:endParaRPr lang="ko-KR" altLang="en-US" sz="5000" b="1" spc="-80" dirty="0">
                    <a:gradFill>
                      <a:gsLst>
                        <a:gs pos="1250">
                          <a:srgbClr val="FF5050"/>
                        </a:gs>
                        <a:gs pos="100000">
                          <a:srgbClr val="FF5050"/>
                        </a:gs>
                      </a:gsLst>
                      <a:lin ang="5400000" scaled="0"/>
                    </a:gradFill>
                    <a:latin typeface="+mn-ea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13824" y="4592161"/>
                  <a:ext cx="8476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(</a:t>
                  </a:r>
                  <a:r>
                    <a:rPr lang="ko-KR" altLang="en-US" sz="1200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재고회전</a:t>
                  </a:r>
                  <a:r>
                    <a:rPr lang="en-US" altLang="ko-KR" sz="1200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)</a:t>
                  </a:r>
                  <a:endParaRPr lang="ko-KR" altLang="en-US" sz="1200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endParaRPr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1222141" y="5265568"/>
              <a:ext cx="669971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ko-KR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4</a:t>
              </a:r>
              <a:r>
                <a:rPr lang="ko-KR" altLang="en-US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주간 </a:t>
              </a:r>
              <a:r>
                <a:rPr lang="en-US" altLang="ko-KR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20EA</a:t>
              </a:r>
              <a:r>
                <a:rPr lang="ko-KR" altLang="en-US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의 재고를 재할당하여 </a:t>
              </a:r>
              <a:r>
                <a:rPr lang="en-US" altLang="ko-KR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52</a:t>
              </a:r>
              <a:r>
                <a:rPr lang="ko-KR" altLang="en-US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명의 사용자 이용</a:t>
              </a:r>
              <a:r>
                <a:rPr lang="en-US" altLang="ko-KR" sz="1500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 </a:t>
              </a:r>
              <a:r>
                <a:rPr lang="en-US" altLang="ko-KR" sz="2500" b="1" spc="-80" dirty="0">
                  <a:gradFill flip="none" rotWithShape="1">
                    <a:gsLst>
                      <a:gs pos="1250">
                        <a:srgbClr val="13619D"/>
                      </a:gs>
                      <a:gs pos="100000">
                        <a:srgbClr val="13619D"/>
                      </a:gs>
                    </a:gsLst>
                    <a:lin ang="2700000" scaled="1"/>
                    <a:tileRect/>
                  </a:gradFill>
                  <a:latin typeface="+mn-ea"/>
                </a:rPr>
                <a:t>32</a:t>
              </a:r>
              <a:r>
                <a:rPr lang="ko-KR" altLang="en-US" sz="2500" b="1" spc="-80" dirty="0">
                  <a:gradFill flip="none" rotWithShape="1">
                    <a:gsLst>
                      <a:gs pos="1250">
                        <a:srgbClr val="13619D"/>
                      </a:gs>
                      <a:gs pos="100000">
                        <a:srgbClr val="13619D"/>
                      </a:gs>
                    </a:gsLst>
                    <a:lin ang="2700000" scaled="1"/>
                    <a:tileRect/>
                  </a:gradFill>
                  <a:latin typeface="+mn-ea"/>
                </a:rPr>
                <a:t>개 증설 효과</a:t>
              </a:r>
            </a:p>
          </p:txBody>
        </p:sp>
        <p:cxnSp>
          <p:nvCxnSpPr>
            <p:cNvPr id="81" name="직선 연결선 80"/>
            <p:cNvCxnSpPr/>
            <p:nvPr/>
          </p:nvCxnSpPr>
          <p:spPr>
            <a:xfrm>
              <a:off x="433484" y="5085184"/>
              <a:ext cx="8277032" cy="0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25760" y="89965"/>
            <a:ext cx="485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도입 효과</a:t>
            </a:r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_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정량적 효과 </a:t>
            </a:r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(2)</a:t>
            </a:r>
            <a:endParaRPr lang="ko-KR" altLang="en-US" sz="3200" b="1" spc="-80" dirty="0">
              <a:gradFill>
                <a:gsLst>
                  <a:gs pos="0">
                    <a:srgbClr val="074F7B"/>
                  </a:gs>
                  <a:gs pos="100000">
                    <a:srgbClr val="074F7B"/>
                  </a:gs>
                </a:gsLst>
                <a:lin ang="5400000" scaled="0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548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60" y="89965"/>
            <a:ext cx="2319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고객사 현황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0" y="764704"/>
            <a:ext cx="914399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760" y="89965"/>
            <a:ext cx="2445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Architecture</a:t>
            </a:r>
            <a:endParaRPr lang="ko-KR" altLang="en-US" sz="3200" b="1" spc="-80" dirty="0">
              <a:gradFill>
                <a:gsLst>
                  <a:gs pos="0">
                    <a:srgbClr val="074F7B"/>
                  </a:gs>
                  <a:gs pos="100000">
                    <a:srgbClr val="074F7B"/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5" name="Picture 2" descr="C:\Users\JiHee\Desktop\TOP 작업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31111" r="4375" b="42407"/>
          <a:stretch/>
        </p:blipFill>
        <p:spPr bwMode="auto">
          <a:xfrm>
            <a:off x="431800" y="980728"/>
            <a:ext cx="8312150" cy="22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iHee\Desktop\TOP 작업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t="31852" r="34444" b="65000"/>
          <a:stretch/>
        </p:blipFill>
        <p:spPr bwMode="auto">
          <a:xfrm>
            <a:off x="3136900" y="1445414"/>
            <a:ext cx="2857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iHee\Desktop\TOP 작업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36111" r="31458" b="56389"/>
          <a:stretch/>
        </p:blipFill>
        <p:spPr bwMode="auto">
          <a:xfrm>
            <a:off x="3018559" y="1374505"/>
            <a:ext cx="3094182" cy="8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JiHee\Desktop\TOP 작업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51390" r="4375" b="40555"/>
          <a:stretch/>
        </p:blipFill>
        <p:spPr bwMode="auto">
          <a:xfrm>
            <a:off x="381000" y="2780928"/>
            <a:ext cx="83629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JiHee\Desktop\TOP 작업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r="64930" b="62037"/>
          <a:stretch/>
        </p:blipFill>
        <p:spPr bwMode="auto">
          <a:xfrm>
            <a:off x="501767" y="1196752"/>
            <a:ext cx="2840231" cy="6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JiHee\Desktop\TOP 작업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4" t="28889" b="62037"/>
          <a:stretch/>
        </p:blipFill>
        <p:spPr bwMode="auto">
          <a:xfrm>
            <a:off x="5755005" y="1196752"/>
            <a:ext cx="2893695" cy="6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JiHee\Desktop\TOP 작업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65092" r="51736" b="15000"/>
          <a:stretch/>
        </p:blipFill>
        <p:spPr bwMode="auto">
          <a:xfrm>
            <a:off x="431800" y="3861379"/>
            <a:ext cx="39814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JiHee\Desktop\TOP 작업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6" t="65092" r="4374" b="15000"/>
          <a:stretch/>
        </p:blipFill>
        <p:spPr bwMode="auto">
          <a:xfrm>
            <a:off x="4743450" y="3861379"/>
            <a:ext cx="400050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JiHee\Desktop\TOP 작업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1389" r="51736" b="29907"/>
          <a:stretch/>
        </p:blipFill>
        <p:spPr bwMode="auto">
          <a:xfrm>
            <a:off x="381000" y="3607379"/>
            <a:ext cx="40322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JiHee\Desktop\TOP 작업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6" t="61389" r="4374" b="29907"/>
          <a:stretch/>
        </p:blipFill>
        <p:spPr bwMode="auto">
          <a:xfrm>
            <a:off x="4743450" y="3607379"/>
            <a:ext cx="40005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JiHee\Desktop\TOP 작업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6" t="68796" r="4860" b="17500"/>
          <a:stretch/>
        </p:blipFill>
        <p:spPr bwMode="auto">
          <a:xfrm>
            <a:off x="4743450" y="4115379"/>
            <a:ext cx="39560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68796" r="51736" b="17501"/>
          <a:stretch/>
        </p:blipFill>
        <p:spPr bwMode="auto">
          <a:xfrm>
            <a:off x="431800" y="4115378"/>
            <a:ext cx="3981450" cy="9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8796" r="51736" b="25644"/>
          <a:stretch/>
        </p:blipFill>
        <p:spPr bwMode="auto">
          <a:xfrm>
            <a:off x="381001" y="4115378"/>
            <a:ext cx="4032250" cy="3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JiHee\Desktop\TOP 작업\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68796" r="4860" b="25648"/>
          <a:stretch/>
        </p:blipFill>
        <p:spPr bwMode="auto">
          <a:xfrm>
            <a:off x="4743450" y="4115379"/>
            <a:ext cx="39560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55298" y="1269712"/>
            <a:ext cx="1733167" cy="53860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6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데몬</a:t>
            </a:r>
            <a:endParaRPr lang="en-US" altLang="ko-KR" sz="1600" b="1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  <a:p>
            <a:pPr algn="ctr"/>
            <a:r>
              <a:rPr lang="en-US" altLang="ko-KR" sz="12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JRE6+ or higher(32/62bit)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783532" y="1277406"/>
            <a:ext cx="8366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6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웹 서버</a:t>
            </a:r>
            <a:endParaRPr lang="en-US" altLang="ko-KR" sz="1600" b="1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  <a:p>
            <a:pPr algn="ctr"/>
            <a:r>
              <a:rPr lang="en-US" altLang="ko-KR" sz="12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Tomcat</a:t>
            </a:r>
            <a:r>
              <a:rPr lang="ko-KR" altLang="en-US" sz="12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 </a:t>
            </a:r>
            <a:r>
              <a:rPr lang="en-US" altLang="ko-KR" sz="12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6+</a:t>
            </a:r>
            <a:endParaRPr lang="ko-KR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977059" y="2970425"/>
            <a:ext cx="117083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iMON </a:t>
            </a:r>
            <a:r>
              <a:rPr lang="ko-KR" altLang="en-US" sz="16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서버</a:t>
            </a:r>
            <a:endParaRPr lang="en-US" altLang="ko-KR" sz="1600" b="1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8904" y="3653491"/>
            <a:ext cx="730969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5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사용자</a:t>
            </a:r>
            <a:endParaRPr lang="en-US" altLang="ko-KR" sz="1500" b="1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4540" y="4164018"/>
            <a:ext cx="250517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4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Application</a:t>
            </a:r>
            <a:r>
              <a:rPr lang="ko-KR" altLang="en-US" sz="14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방식 에이전트 설치</a:t>
            </a:r>
            <a:endParaRPr lang="en-US" altLang="ko-KR" sz="1400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5990" y="3653491"/>
            <a:ext cx="73097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5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관리자</a:t>
            </a:r>
            <a:endParaRPr lang="en-US" altLang="ko-KR" sz="1500" b="1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093" y="4164018"/>
            <a:ext cx="237276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관리자화면 웹 브라우저 접속</a:t>
            </a:r>
            <a:endParaRPr lang="en-US" altLang="ko-KR" sz="1400" spc="-8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1749" y="4597810"/>
            <a:ext cx="240501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Web Administrator UI </a:t>
            </a:r>
            <a:r>
              <a:rPr lang="en-US" altLang="ko-KR" sz="10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(Flash Player 10+)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767" y="1782921"/>
            <a:ext cx="195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Google Protocol Buffers (TCP/IP)</a:t>
            </a:r>
            <a:endParaRPr lang="ko-KR" altLang="en-US" sz="11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7267" y="1782921"/>
            <a:ext cx="971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blazeds (HTTP)</a:t>
            </a:r>
            <a:endParaRPr lang="ko-KR" altLang="en-US" sz="11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9142" y="1694349"/>
            <a:ext cx="485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JMX</a:t>
            </a:r>
            <a:endParaRPr lang="ko-KR" altLang="en-US" sz="11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9142" y="1694349"/>
            <a:ext cx="485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JDBC</a:t>
            </a:r>
            <a:endParaRPr lang="ko-KR" altLang="en-US" sz="11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</p:txBody>
      </p:sp>
      <p:pic>
        <p:nvPicPr>
          <p:cNvPr id="32" name="Picture 11" descr="C:\Users\Shin\Desktop\ㅇㄴㄴㄴㅇㅇ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54954" r="69688" b="34698"/>
          <a:stretch/>
        </p:blipFill>
        <p:spPr bwMode="auto">
          <a:xfrm>
            <a:off x="2009588" y="3105422"/>
            <a:ext cx="609600" cy="7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:\Users\Shin\Desktop\ㅇㄴㄴㄴㅇㅇ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54954" r="23542" b="35972"/>
          <a:stretch/>
        </p:blipFill>
        <p:spPr bwMode="auto">
          <a:xfrm>
            <a:off x="6464300" y="3105422"/>
            <a:ext cx="514350" cy="6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04280" y="4597809"/>
            <a:ext cx="278569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Windows XP SP 3</a:t>
            </a:r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이상 운영 </a:t>
            </a:r>
            <a:r>
              <a:rPr lang="en-US" altLang="ko-KR" sz="105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(</a:t>
            </a:r>
            <a:r>
              <a:rPr lang="en-US" altLang="ko-KR" sz="1050" spc="-80" dirty="0" err="1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winXP</a:t>
            </a:r>
            <a:r>
              <a:rPr lang="en-US" altLang="ko-KR" sz="105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 ~ win10)</a:t>
            </a: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18798"/>
              </p:ext>
            </p:extLst>
          </p:nvPr>
        </p:nvGraphicFramePr>
        <p:xfrm>
          <a:off x="552600" y="5589239"/>
          <a:ext cx="8038800" cy="93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1" kern="120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Agent </a:t>
                      </a:r>
                      <a:r>
                        <a:rPr lang="ko-KR" altLang="en-US" sz="1400" b="1" kern="120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프로세스 리소스 사용량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CPU </a:t>
                      </a:r>
                      <a:r>
                        <a:rPr lang="ko-KR" altLang="en-US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사용량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kern="120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0~1%</a:t>
                      </a:r>
                      <a:endParaRPr lang="ko-KR" altLang="en-US" sz="1200" b="0" kern="120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b="1" kern="1200" spc="-80" dirty="0">
                          <a:gradFill flip="none" rotWithShape="1">
                            <a:gsLst>
                              <a:gs pos="1250">
                                <a:srgbClr val="13619D"/>
                              </a:gs>
                              <a:gs pos="100000">
                                <a:srgbClr val="13619D"/>
                              </a:gs>
                            </a:gsLst>
                            <a:lin ang="2700000" scaled="1"/>
                            <a:tileRect/>
                          </a:gradFill>
                          <a:latin typeface="+mn-ea"/>
                          <a:ea typeface="+mn-ea"/>
                          <a:cs typeface="+mn-cs"/>
                        </a:rPr>
                        <a:t>메모리 사용량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kern="1200" dirty="0">
                          <a:gradFill>
                            <a:gsLst>
                              <a:gs pos="12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10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latin typeface="+mn-ea"/>
                          <a:ea typeface="+mn-ea"/>
                          <a:cs typeface="+mn-cs"/>
                        </a:rPr>
                        <a:t>10MB</a:t>
                      </a:r>
                      <a:endParaRPr lang="ko-KR" altLang="en-US" sz="1200" b="0" kern="1200" dirty="0">
                        <a:gradFill>
                          <a:gsLst>
                            <a:gs pos="12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0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cxnSp>
        <p:nvCxnSpPr>
          <p:cNvPr id="36" name="직선 연결선 35"/>
          <p:cNvCxnSpPr/>
          <p:nvPr/>
        </p:nvCxnSpPr>
        <p:spPr>
          <a:xfrm>
            <a:off x="156828" y="5445224"/>
            <a:ext cx="883034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그림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42" y="1903624"/>
            <a:ext cx="85426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3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165722" y="2852936"/>
            <a:ext cx="8822379" cy="3495600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3072638" cy="369332"/>
            <a:chOff x="339673" y="1088685"/>
            <a:chExt cx="3072638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282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특허기술 기반의 통제 기능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138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기술력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0486" y="1556792"/>
            <a:ext cx="65136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안전하고 신뢰도가 높은 해시 알고리즘 기반으로 통제 </a:t>
            </a:r>
            <a:r>
              <a:rPr lang="en-US" altLang="ko-KR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설치</a:t>
            </a:r>
            <a:r>
              <a:rPr lang="en-US" altLang="ko-KR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·</a:t>
            </a:r>
            <a:r>
              <a:rPr lang="ko-KR" altLang="en-US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실행차단</a:t>
            </a:r>
            <a:r>
              <a:rPr lang="en-US" altLang="ko-KR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강제 삭제</a:t>
            </a:r>
            <a:r>
              <a:rPr lang="en-US" altLang="ko-KR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  <a:endParaRPr lang="ko-KR" altLang="en-US" sz="13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486" y="1957350"/>
            <a:ext cx="7857600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허용한 소프트웨어만 실행할 수 있는  화이트리스트 기반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으로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보안성과 관리의 편의성이 높음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</a:t>
            </a:r>
            <a:r>
              <a:rPr lang="en-US" altLang="ko-KR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(</a:t>
            </a:r>
            <a:r>
              <a:rPr lang="ko-KR" altLang="en-US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블랙리스트 제어도 가능</a:t>
            </a:r>
            <a:r>
              <a:rPr lang="en-US" altLang="ko-KR" sz="13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  <a:endParaRPr lang="ko-KR" altLang="en-US" sz="13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912" y="2981077"/>
            <a:ext cx="9143999" cy="3241278"/>
            <a:chOff x="4912" y="3051751"/>
            <a:chExt cx="9143999" cy="3241278"/>
          </a:xfrm>
        </p:grpSpPr>
        <p:sp>
          <p:nvSpPr>
            <p:cNvPr id="11" name="직사각형 10"/>
            <p:cNvSpPr/>
            <p:nvPr/>
          </p:nvSpPr>
          <p:spPr>
            <a:xfrm>
              <a:off x="4912" y="5034111"/>
              <a:ext cx="6942598" cy="385200"/>
            </a:xfrm>
            <a:prstGeom prst="rect">
              <a:avLst/>
            </a:prstGeom>
            <a:gradFill>
              <a:gsLst>
                <a:gs pos="0">
                  <a:srgbClr val="13619D">
                    <a:alpha val="23000"/>
                  </a:srgbClr>
                </a:gs>
                <a:gs pos="57000">
                  <a:srgbClr val="13619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47884" y="3666744"/>
              <a:ext cx="6901027" cy="385567"/>
            </a:xfrm>
            <a:prstGeom prst="rect">
              <a:avLst/>
            </a:prstGeom>
            <a:gradFill>
              <a:gsLst>
                <a:gs pos="57000">
                  <a:srgbClr val="00A5C0"/>
                </a:gs>
                <a:gs pos="100000">
                  <a:srgbClr val="00A5C0">
                    <a:alpha val="2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56042" y="3705639"/>
              <a:ext cx="2716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설치 차단 </a:t>
              </a: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(</a:t>
              </a: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특허 </a:t>
              </a: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NO. 10-1053680)</a:t>
              </a:r>
              <a:endParaRPr lang="ko-KR" altLang="en-US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3888" y="5072823"/>
              <a:ext cx="2716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실행 차단 </a:t>
              </a: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(</a:t>
              </a:r>
              <a:r>
                <a:rPr lang="ko-KR" altLang="en-US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특허 </a:t>
              </a:r>
              <a:r>
                <a:rPr lang="en-US" altLang="ko-KR" sz="14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NO. 10-1218382)</a:t>
              </a:r>
              <a:endParaRPr lang="ko-KR" altLang="en-US" sz="14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+mn-ea"/>
              </a:endParaRPr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6" t="42348" r="57605" b="1784"/>
            <a:stretch/>
          </p:blipFill>
          <p:spPr bwMode="auto">
            <a:xfrm>
              <a:off x="218465" y="3051751"/>
              <a:ext cx="2409319" cy="304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Yenny\Desktop\특허증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411791"/>
              <a:ext cx="2186310" cy="288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그룹 37"/>
            <p:cNvGrpSpPr/>
            <p:nvPr/>
          </p:nvGrpSpPr>
          <p:grpSpPr>
            <a:xfrm>
              <a:off x="2627784" y="4142119"/>
              <a:ext cx="2829039" cy="276999"/>
              <a:chOff x="2647093" y="3475647"/>
              <a:chExt cx="2829039" cy="276999"/>
            </a:xfrm>
          </p:grpSpPr>
          <p:sp>
            <p:nvSpPr>
              <p:cNvPr id="15" name="갈매기형 수장 14"/>
              <p:cNvSpPr/>
              <p:nvPr/>
            </p:nvSpPr>
            <p:spPr>
              <a:xfrm>
                <a:off x="2781455" y="3535464"/>
                <a:ext cx="122349" cy="157364"/>
              </a:xfrm>
              <a:prstGeom prst="chevron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15816" y="3475647"/>
                <a:ext cx="25603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ko-KR" altLang="en-US" sz="1200" spc="-80" dirty="0">
                    <a:gradFill flip="none" rotWithShape="1">
                      <a:gsLst>
                        <a:gs pos="0">
                          <a:srgbClr val="1C1C1C"/>
                        </a:gs>
                        <a:gs pos="100000">
                          <a:srgbClr val="1C1C1C"/>
                        </a:gs>
                      </a:gsLst>
                      <a:lin ang="2700000" scaled="1"/>
                      <a:tileRect/>
                    </a:gradFill>
                    <a:latin typeface="+mn-ea"/>
                  </a:rPr>
                  <a:t>해시기반 설치 차단에 관한 기술 특허</a:t>
                </a:r>
                <a:endParaRPr lang="ko-KR" altLang="ko-KR" sz="1200" spc="-80" dirty="0">
                  <a:gradFill flip="none" rotWithShape="1">
                    <a:gsLst>
                      <a:gs pos="0">
                        <a:srgbClr val="1C1C1C"/>
                      </a:gs>
                      <a:gs pos="100000">
                        <a:srgbClr val="1C1C1C"/>
                      </a:gs>
                    </a:gsLst>
                    <a:lin ang="2700000" scaled="1"/>
                    <a:tileRect/>
                  </a:gradFill>
                  <a:latin typeface="+mn-ea"/>
                </a:endParaRPr>
              </a:p>
            </p:txBody>
          </p:sp>
          <p:sp>
            <p:nvSpPr>
              <p:cNvPr id="33" name="갈매기형 수장 32"/>
              <p:cNvSpPr/>
              <p:nvPr/>
            </p:nvSpPr>
            <p:spPr>
              <a:xfrm>
                <a:off x="2647093" y="3535464"/>
                <a:ext cx="122349" cy="157364"/>
              </a:xfrm>
              <a:prstGeom prst="chevron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3739876" y="5511056"/>
              <a:ext cx="2776340" cy="276999"/>
              <a:chOff x="3955900" y="4225001"/>
              <a:chExt cx="2776340" cy="276999"/>
            </a:xfrm>
          </p:grpSpPr>
          <p:sp>
            <p:nvSpPr>
              <p:cNvPr id="40" name="갈매기형 수장 39"/>
              <p:cNvSpPr/>
              <p:nvPr/>
            </p:nvSpPr>
            <p:spPr>
              <a:xfrm flipH="1">
                <a:off x="6609891" y="4284818"/>
                <a:ext cx="122349" cy="157364"/>
              </a:xfrm>
              <a:prstGeom prst="chevron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955900" y="4225001"/>
                <a:ext cx="25603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ko-KR" altLang="en-US" sz="1200" spc="-80" dirty="0">
                    <a:gradFill flip="none" rotWithShape="1">
                      <a:gsLst>
                        <a:gs pos="0">
                          <a:srgbClr val="1C1C1C"/>
                        </a:gs>
                        <a:gs pos="100000">
                          <a:srgbClr val="1C1C1C"/>
                        </a:gs>
                      </a:gsLst>
                      <a:lin ang="2700000" scaled="1"/>
                      <a:tileRect/>
                    </a:gradFill>
                    <a:latin typeface="+mn-ea"/>
                  </a:rPr>
                  <a:t>해시기반 실행 차단에 관한 기술 특허</a:t>
                </a:r>
                <a:endParaRPr lang="ko-KR" altLang="ko-KR" sz="1200" spc="-80" dirty="0">
                  <a:gradFill flip="none" rotWithShape="1">
                    <a:gsLst>
                      <a:gs pos="0">
                        <a:srgbClr val="1C1C1C"/>
                      </a:gs>
                      <a:gs pos="100000">
                        <a:srgbClr val="1C1C1C"/>
                      </a:gs>
                    </a:gsLst>
                    <a:lin ang="2700000" scaled="1"/>
                    <a:tileRect/>
                  </a:gradFill>
                  <a:latin typeface="+mn-ea"/>
                </a:endParaRPr>
              </a:p>
            </p:txBody>
          </p:sp>
          <p:sp>
            <p:nvSpPr>
              <p:cNvPr id="42" name="갈매기형 수장 41"/>
              <p:cNvSpPr/>
              <p:nvPr/>
            </p:nvSpPr>
            <p:spPr>
              <a:xfrm flipH="1">
                <a:off x="6475529" y="4284818"/>
                <a:ext cx="122349" cy="157364"/>
              </a:xfrm>
              <a:prstGeom prst="chevron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>
                <a:latin typeface="+mn-ea"/>
              </a:rPr>
              <a:pPr/>
              <a:t>3</a:t>
            </a:fld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83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모서리가 둥근 직사각형 41"/>
          <p:cNvSpPr/>
          <p:nvPr/>
        </p:nvSpPr>
        <p:spPr>
          <a:xfrm>
            <a:off x="160811" y="2766274"/>
            <a:ext cx="8822379" cy="3920622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3293212" cy="369332"/>
            <a:chOff x="339673" y="1088685"/>
            <a:chExt cx="329321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3046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정확한 소프트웨어 현황 관리</a:t>
              </a: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486" y="1556792"/>
            <a:ext cx="72298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소프트웨어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설치 후 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PC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에 기록되는 프로그램 추가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/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제거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레지스트리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파일 정보를 통해</a:t>
            </a:r>
            <a:endParaRPr lang="en-US" altLang="ko-KR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소프트웨어를 정확히 식별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소프트웨어 명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저작권사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버전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부서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설치수량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사용자 이름 등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실시간 현황 관리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35299" r="48425" b="2751"/>
          <a:stretch/>
        </p:blipFill>
        <p:spPr>
          <a:xfrm rot="21349651">
            <a:off x="1867900" y="3083092"/>
            <a:ext cx="3217269" cy="343079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32150"/>
          <a:stretch/>
        </p:blipFill>
        <p:spPr>
          <a:xfrm>
            <a:off x="4489897" y="2858065"/>
            <a:ext cx="3889844" cy="3617067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764259" y="2896422"/>
            <a:ext cx="2207282" cy="3698684"/>
            <a:chOff x="663147" y="2545251"/>
            <a:chExt cx="2334509" cy="3911873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3" t="29000" r="74412" b="50000"/>
            <a:stretch/>
          </p:blipFill>
          <p:spPr>
            <a:xfrm>
              <a:off x="663148" y="2545251"/>
              <a:ext cx="1388083" cy="1261892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5" t="38450" r="62600" b="41600"/>
            <a:stretch/>
          </p:blipFill>
          <p:spPr>
            <a:xfrm>
              <a:off x="1609573" y="3113102"/>
              <a:ext cx="1388083" cy="119880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3" t="47900" r="74412" b="33201"/>
            <a:stretch/>
          </p:blipFill>
          <p:spPr>
            <a:xfrm>
              <a:off x="663147" y="3680955"/>
              <a:ext cx="1388083" cy="1135704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5" t="56300" r="62600" b="23750"/>
            <a:stretch/>
          </p:blipFill>
          <p:spPr>
            <a:xfrm>
              <a:off x="1609570" y="4185711"/>
              <a:ext cx="1388083" cy="119880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" t="65750" r="74412" b="15351"/>
            <a:stretch/>
          </p:blipFill>
          <p:spPr>
            <a:xfrm>
              <a:off x="726242" y="4753564"/>
              <a:ext cx="1324991" cy="1135704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3" t="74151" r="63387" b="5900"/>
            <a:stretch/>
          </p:blipFill>
          <p:spPr>
            <a:xfrm>
              <a:off x="1672663" y="5258324"/>
              <a:ext cx="1261893" cy="1198800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1052229" y="3126791"/>
            <a:ext cx="1747894" cy="3245755"/>
            <a:chOff x="1008743" y="2865929"/>
            <a:chExt cx="1747894" cy="3245755"/>
          </a:xfrm>
        </p:grpSpPr>
        <p:sp>
          <p:nvSpPr>
            <p:cNvPr id="27" name="TextBox 26"/>
            <p:cNvSpPr txBox="1"/>
            <p:nvPr/>
          </p:nvSpPr>
          <p:spPr>
            <a:xfrm>
              <a:off x="1027114" y="2865929"/>
              <a:ext cx="759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저작권사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8743" y="3291774"/>
              <a:ext cx="7959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Microsoft</a:t>
              </a:r>
              <a:endParaRPr lang="ko-KR" altLang="en-US" sz="12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86458" y="3357309"/>
              <a:ext cx="594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SW </a:t>
              </a:r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명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10351" y="3700045"/>
              <a:ext cx="946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Office</a:t>
              </a:r>
            </a:p>
            <a:p>
              <a:pPr algn="ctr"/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Professional</a:t>
              </a:r>
              <a:endParaRPr lang="ko-KR" altLang="en-US" sz="12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0743" y="3876570"/>
              <a:ext cx="4719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버전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5354" y="4337855"/>
              <a:ext cx="502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2010</a:t>
              </a:r>
              <a:endParaRPr lang="ko-KR" altLang="en-US" sz="12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3903" y="4395005"/>
              <a:ext cx="759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설치수량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11652" y="4828787"/>
              <a:ext cx="343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01</a:t>
              </a:r>
              <a:endParaRPr lang="ko-KR" altLang="en-US" sz="12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0" scaled="0"/>
                </a:gradFill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98929" y="4878587"/>
              <a:ext cx="6155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부서명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8929" y="5319879"/>
              <a:ext cx="6155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인사팀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03903" y="5382643"/>
              <a:ext cx="759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사용자명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5718" y="5834685"/>
              <a:ext cx="6155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+mn-ea"/>
                </a:rPr>
                <a:t>홍길동</a:t>
              </a: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985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모서리가 둥근 직사각형 62"/>
          <p:cNvSpPr/>
          <p:nvPr/>
        </p:nvSpPr>
        <p:spPr>
          <a:xfrm>
            <a:off x="160811" y="2708920"/>
            <a:ext cx="8822379" cy="3528000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1385638" cy="369332"/>
            <a:chOff x="339673" y="1088685"/>
            <a:chExt cx="1385638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통제 정책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486" y="1556792"/>
            <a:ext cx="786850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불법 소프트웨어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또는 허가되지 않은 프로세스가 실행될 때 내부 정책인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설치 차단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,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실행 차단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강제 삭제를 통해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무분별한 설치 및 사용을 통제하여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안전한 시스템 운영 가능</a:t>
            </a:r>
          </a:p>
        </p:txBody>
      </p:sp>
      <p:pic>
        <p:nvPicPr>
          <p:cNvPr id="37" name="Picture 2" descr="C:\Users\Shin\Desktop\ㄱ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7658" r="62340" b="11490"/>
          <a:stretch/>
        </p:blipFill>
        <p:spPr bwMode="auto">
          <a:xfrm>
            <a:off x="179512" y="3363738"/>
            <a:ext cx="3264079" cy="28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Shin\Desktop\ㅗㅗ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t="47658" r="1964" b="11490"/>
          <a:stretch/>
        </p:blipFill>
        <p:spPr bwMode="auto">
          <a:xfrm>
            <a:off x="5661498" y="3363738"/>
            <a:ext cx="3302990" cy="28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Shin\Desktop\ㅗㅗ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t="46667" r="31702" b="11489"/>
          <a:stretch/>
        </p:blipFill>
        <p:spPr bwMode="auto">
          <a:xfrm>
            <a:off x="2869660" y="3295644"/>
            <a:ext cx="3375497" cy="28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Shin\Desktop\ㅗㅎ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40709" r="30851" b="51206"/>
          <a:stretch/>
        </p:blipFill>
        <p:spPr bwMode="auto">
          <a:xfrm>
            <a:off x="2771774" y="2780928"/>
            <a:ext cx="3551205" cy="5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Shin\Desktop\ㅇ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40709" r="66702" b="50000"/>
          <a:stretch/>
        </p:blipFill>
        <p:spPr bwMode="auto">
          <a:xfrm>
            <a:off x="179512" y="2780928"/>
            <a:ext cx="2865245" cy="6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Shin\Desktop\ㄷㄳㅎ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7" t="41702" r="1963" b="51206"/>
          <a:stretch/>
        </p:blipFill>
        <p:spPr bwMode="auto">
          <a:xfrm>
            <a:off x="6060332" y="2845129"/>
            <a:ext cx="2904156" cy="48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1009405" y="2938079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 </a:t>
            </a:r>
            <a:r>
              <a:rPr lang="ko-KR" altLang="en-US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설치차단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4001152" y="2938079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 </a:t>
            </a:r>
            <a:r>
              <a:rPr lang="ko-KR" altLang="en-US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실행차단</a:t>
            </a:r>
            <a:endParaRPr lang="ko-KR" altLang="en-US" dirty="0"/>
          </a:p>
        </p:txBody>
      </p:sp>
      <p:sp>
        <p:nvSpPr>
          <p:cNvPr id="45" name="직사각형 44"/>
          <p:cNvSpPr/>
          <p:nvPr/>
        </p:nvSpPr>
        <p:spPr>
          <a:xfrm>
            <a:off x="6960106" y="2938079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</a:rPr>
              <a:t> </a:t>
            </a:r>
            <a:r>
              <a:rPr lang="ko-KR" altLang="en-US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강제삭제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370288" y="3551571"/>
            <a:ext cx="2416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인스톨러 실행 시</a:t>
            </a:r>
            <a:endParaRPr lang="en-US" altLang="ko-KR" sz="12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  <a:p>
            <a:pPr algn="ctr"/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설치 진행 하지 못하도록 하는 방법</a:t>
            </a:r>
            <a:endParaRPr lang="ko-KR" altLang="en-US" sz="1200" dirty="0"/>
          </a:p>
        </p:txBody>
      </p:sp>
      <p:sp>
        <p:nvSpPr>
          <p:cNvPr id="47" name="직사각형 46"/>
          <p:cNvSpPr/>
          <p:nvPr/>
        </p:nvSpPr>
        <p:spPr>
          <a:xfrm>
            <a:off x="3312341" y="3551571"/>
            <a:ext cx="2516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설치된 불법 소프트웨어 실행 시</a:t>
            </a:r>
            <a:endParaRPr lang="en-US" altLang="ko-KR" sz="12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  <a:p>
            <a:pPr algn="ctr"/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소프트웨어의 실행을 차단 하는 방법</a:t>
            </a:r>
            <a:endParaRPr lang="ko-KR" altLang="en-US" sz="1200" dirty="0"/>
          </a:p>
        </p:txBody>
      </p:sp>
      <p:sp>
        <p:nvSpPr>
          <p:cNvPr id="48" name="직사각형 47"/>
          <p:cNvSpPr/>
          <p:nvPr/>
        </p:nvSpPr>
        <p:spPr>
          <a:xfrm>
            <a:off x="6512868" y="3551571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불법소프트웨어 삭제유도 및</a:t>
            </a:r>
            <a:endParaRPr lang="en-US" altLang="ko-KR" sz="12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  <a:p>
            <a:pPr algn="ctr"/>
            <a:r>
              <a: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강제삭제 → 언인스톨러 실행</a:t>
            </a:r>
            <a:endParaRPr lang="ko-KR" altLang="en-US" sz="1200" dirty="0"/>
          </a:p>
        </p:txBody>
      </p:sp>
      <p:grpSp>
        <p:nvGrpSpPr>
          <p:cNvPr id="13" name="그룹 12"/>
          <p:cNvGrpSpPr/>
          <p:nvPr/>
        </p:nvGrpSpPr>
        <p:grpSpPr>
          <a:xfrm>
            <a:off x="725350" y="4077687"/>
            <a:ext cx="1706563" cy="1719524"/>
            <a:chOff x="622301" y="4041683"/>
            <a:chExt cx="1706563" cy="1719524"/>
          </a:xfrm>
        </p:grpSpPr>
        <p:pic>
          <p:nvPicPr>
            <p:cNvPr id="49" name="Picture 8" descr="C:\Users\Shin\Desktop\ㅎ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7" t="61844" r="77872" b="21277"/>
            <a:stretch/>
          </p:blipFill>
          <p:spPr bwMode="auto">
            <a:xfrm>
              <a:off x="648892" y="4158415"/>
              <a:ext cx="1374462" cy="115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1" descr="C:\Users\Shin\Desktop\ㅇㄴ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6" t="60141" r="76808" b="18440"/>
            <a:stretch/>
          </p:blipFill>
          <p:spPr bwMode="auto">
            <a:xfrm>
              <a:off x="622301" y="4041683"/>
              <a:ext cx="1498330" cy="146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6" descr="C:\Users\Shin\Desktop\ㅎㅎㅎ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0" t="73617" r="74531" b="15319"/>
            <a:stretch/>
          </p:blipFill>
          <p:spPr bwMode="auto">
            <a:xfrm>
              <a:off x="1614791" y="4965809"/>
              <a:ext cx="714073" cy="75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직사각형 51"/>
            <p:cNvSpPr/>
            <p:nvPr/>
          </p:nvSpPr>
          <p:spPr>
            <a:xfrm>
              <a:off x="827086" y="5484208"/>
              <a:ext cx="10887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spc="-80" dirty="0">
                  <a:gradFill flip="none" rotWithShape="1">
                    <a:gsLst>
                      <a:gs pos="0">
                        <a:srgbClr val="1C1C1C"/>
                      </a:gs>
                      <a:gs pos="100000">
                        <a:srgbClr val="1C1C1C"/>
                      </a:gs>
                    </a:gsLst>
                    <a:lin ang="2700000" scaled="1"/>
                    <a:tileRect/>
                  </a:gradFill>
                </a:rPr>
                <a:t>Adobe installer</a:t>
              </a:r>
              <a:endPara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pic>
        <p:nvPicPr>
          <p:cNvPr id="53" name="Picture 10" descr="C:\Users\Shin\Desktop\ㄱ호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5" t="63121" r="45425" b="21276"/>
          <a:stretch/>
        </p:blipFill>
        <p:spPr bwMode="auto">
          <a:xfrm>
            <a:off x="3848157" y="4281967"/>
            <a:ext cx="1157591" cy="10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3" descr="C:\Users\Shin\Desktop\ㅀ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5" t="59149" r="43298" b="18439"/>
          <a:stretch/>
        </p:blipFill>
        <p:spPr bwMode="auto">
          <a:xfrm>
            <a:off x="3741153" y="4009593"/>
            <a:ext cx="1459149" cy="1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" descr="C:\Users\Shin\Desktop\ㅎㄳ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73617" r="40638" b="15319"/>
          <a:stretch/>
        </p:blipFill>
        <p:spPr bwMode="auto">
          <a:xfrm>
            <a:off x="4762557" y="5001813"/>
            <a:ext cx="680936" cy="7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3817984" y="5520212"/>
            <a:ext cx="1305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rPr>
              <a:t>Adobe Photoshop</a:t>
            </a:r>
            <a:endParaRPr lang="ko-KR" altLang="en-US" sz="1200" spc="-80" dirty="0">
              <a:gradFill flip="none" rotWithShape="1">
                <a:gsLst>
                  <a:gs pos="0">
                    <a:srgbClr val="1C1C1C"/>
                  </a:gs>
                  <a:gs pos="100000">
                    <a:srgbClr val="1C1C1C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630740" y="4077687"/>
            <a:ext cx="1797185" cy="1719524"/>
            <a:chOff x="6675534" y="4041683"/>
            <a:chExt cx="1797185" cy="1719524"/>
          </a:xfrm>
        </p:grpSpPr>
        <p:pic>
          <p:nvPicPr>
            <p:cNvPr id="57" name="Picture 9" descr="C:\Users\Shin\Desktop\ㄷㅈㄷㅈ.pn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23" t="63121" r="13139" b="18440"/>
            <a:stretch/>
          </p:blipFill>
          <p:spPr bwMode="auto">
            <a:xfrm>
              <a:off x="6840904" y="4129231"/>
              <a:ext cx="1201366" cy="1264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2" descr="C:\Users\Shin\Desktop\ㄷㅈㄹㄴ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15" t="61844" r="11915" b="16880"/>
            <a:stretch/>
          </p:blipFill>
          <p:spPr bwMode="auto">
            <a:xfrm>
              <a:off x="6675534" y="4041683"/>
              <a:ext cx="1478604" cy="1459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4" descr="C:\Users\Shin\Desktop\ㅇㄴㅇㄴㄴㅇ.pn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38" t="74752" r="8431" b="14042"/>
            <a:stretch/>
          </p:blipFill>
          <p:spPr bwMode="auto">
            <a:xfrm>
              <a:off x="7701802" y="4926900"/>
              <a:ext cx="770917" cy="76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직사각형 59"/>
            <p:cNvSpPr/>
            <p:nvPr/>
          </p:nvSpPr>
          <p:spPr>
            <a:xfrm>
              <a:off x="7009437" y="5484208"/>
              <a:ext cx="8107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spc="-80" dirty="0">
                  <a:gradFill flip="none" rotWithShape="1">
                    <a:gsLst>
                      <a:gs pos="0">
                        <a:srgbClr val="1C1C1C"/>
                      </a:gs>
                      <a:gs pos="100000">
                        <a:srgbClr val="1C1C1C"/>
                      </a:gs>
                    </a:gsLst>
                    <a:lin ang="2700000" scaled="1"/>
                    <a:tileRect/>
                  </a:gradFill>
                </a:rPr>
                <a:t>Uninstaller</a:t>
              </a:r>
              <a:endParaRPr lang="ko-KR" altLang="en-US" sz="12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77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모서리가 둥근 직사각형 41"/>
          <p:cNvSpPr/>
          <p:nvPr/>
        </p:nvSpPr>
        <p:spPr>
          <a:xfrm>
            <a:off x="165722" y="3344815"/>
            <a:ext cx="8822379" cy="3351600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1898278" cy="369332"/>
            <a:chOff x="339673" y="1088685"/>
            <a:chExt cx="1898278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165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시트 이력 관리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486" y="1556792"/>
            <a:ext cx="8164736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보유한 라이선스 수량만큼 생성되는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고유번호인 시트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를 라이선스가 필요한 사용자에게 배정하여</a:t>
            </a:r>
            <a:endParaRPr lang="en-US" altLang="ko-KR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 설치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/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삭제 이력 관리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시트이력을 증거자료로 활용해 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Audit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대응 및 추가 구매 비용 절감 가능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부서별 원가관리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및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소프트웨어</a:t>
            </a:r>
            <a:r>
              <a:rPr lang="en-US" altLang="ko-KR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관리 비용 산출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가능</a:t>
            </a:r>
            <a:endParaRPr lang="en-US" altLang="ko-KR" sz="1500" spc="-80" dirty="0">
              <a:gradFill>
                <a:gsLst>
                  <a:gs pos="125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79"/>
          <a:stretch/>
        </p:blipFill>
        <p:spPr>
          <a:xfrm>
            <a:off x="5803262" y="4741949"/>
            <a:ext cx="3089218" cy="1948992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9" t="55739" r="1963" b="35243"/>
          <a:stretch/>
        </p:blipFill>
        <p:spPr bwMode="auto">
          <a:xfrm>
            <a:off x="8150495" y="4002495"/>
            <a:ext cx="830138" cy="61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t="55335" r="5538" b="35242"/>
          <a:stretch/>
        </p:blipFill>
        <p:spPr bwMode="auto">
          <a:xfrm>
            <a:off x="2234603" y="3974807"/>
            <a:ext cx="6403559" cy="6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55739" r="59709" b="35788"/>
          <a:stretch/>
        </p:blipFill>
        <p:spPr bwMode="auto">
          <a:xfrm>
            <a:off x="179512" y="4002495"/>
            <a:ext cx="3504677" cy="5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6" t="73469" r="37473" b="16571"/>
          <a:stretch/>
        </p:blipFill>
        <p:spPr bwMode="auto">
          <a:xfrm>
            <a:off x="2140085" y="5527975"/>
            <a:ext cx="3577262" cy="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73472" r="68652" b="16568"/>
          <a:stretch/>
        </p:blipFill>
        <p:spPr bwMode="auto">
          <a:xfrm>
            <a:off x="179512" y="5527975"/>
            <a:ext cx="2686905" cy="6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2" r="89788" b="37031"/>
          <a:stretch/>
        </p:blipFill>
        <p:spPr bwMode="auto">
          <a:xfrm>
            <a:off x="293550" y="3642000"/>
            <a:ext cx="933833" cy="8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6290" r="85355" b="17315"/>
          <a:stretch/>
        </p:blipFill>
        <p:spPr bwMode="auto">
          <a:xfrm>
            <a:off x="284986" y="4969358"/>
            <a:ext cx="1118662" cy="112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67219" r="56799" b="18280"/>
          <a:stretch/>
        </p:blipFill>
        <p:spPr bwMode="auto">
          <a:xfrm>
            <a:off x="2756172" y="5099325"/>
            <a:ext cx="1054669" cy="9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020161" y="4142600"/>
            <a:ext cx="11522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rPr>
              <a:t>수량 불일치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6579" y="5689824"/>
            <a:ext cx="10531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atin typeface="+mn-ea"/>
              </a:rPr>
              <a:t>Audit </a:t>
            </a:r>
            <a:r>
              <a:rPr lang="ko-KR" altLang="en-US" sz="15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atin typeface="+mn-ea"/>
              </a:rPr>
              <a:t>발생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4543" y="3851698"/>
            <a:ext cx="927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동일 라이선스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9504" y="3851698"/>
            <a:ext cx="2294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벤더사의 설치카운트와 자사의 보유수량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1431" y="5689824"/>
            <a:ext cx="9701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rPr>
              <a:t>증거 제출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4741" y="5404865"/>
            <a:ext cx="9271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80" dirty="0">
                <a:gradFill flip="none" rotWithShape="1">
                  <a:gsLst>
                    <a:gs pos="0">
                      <a:srgbClr val="1C1C1C"/>
                    </a:gs>
                    <a:gs pos="100000">
                      <a:srgbClr val="1C1C1C"/>
                    </a:gs>
                  </a:gsLst>
                  <a:lin ang="2700000" scaled="1"/>
                  <a:tileRect/>
                </a:gradFill>
                <a:latin typeface="+mn-ea"/>
              </a:rPr>
              <a:t>시트이력 현황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0854" y="5517232"/>
            <a:ext cx="325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spc="-80" dirty="0">
                <a:gradFill>
                  <a:gsLst>
                    <a:gs pos="1250">
                      <a:srgbClr val="FF5050"/>
                    </a:gs>
                    <a:gs pos="100000">
                      <a:srgbClr val="FF5050"/>
                    </a:gs>
                  </a:gsLst>
                  <a:lin ang="5400000" scaled="0"/>
                </a:gradFill>
                <a:latin typeface="+mn-ea"/>
              </a:rPr>
              <a:t>Audit </a:t>
            </a:r>
            <a:r>
              <a:rPr lang="ko-KR" altLang="en-US" sz="2000" b="1" spc="-80" dirty="0">
                <a:gradFill>
                  <a:gsLst>
                    <a:gs pos="1250">
                      <a:srgbClr val="FF5050"/>
                    </a:gs>
                    <a:gs pos="100000">
                      <a:srgbClr val="FF5050"/>
                    </a:gs>
                  </a:gsLst>
                  <a:lin ang="5400000" scaled="0"/>
                </a:gradFill>
                <a:latin typeface="+mn-ea"/>
              </a:rPr>
              <a:t>대응 추가 소프트웨어</a:t>
            </a:r>
            <a:endParaRPr lang="en-US" altLang="ko-KR" sz="2000" b="1" spc="-80" dirty="0">
              <a:gradFill>
                <a:gsLst>
                  <a:gs pos="1250">
                    <a:srgbClr val="FF5050"/>
                  </a:gs>
                  <a:gs pos="100000">
                    <a:srgbClr val="FF5050"/>
                  </a:gs>
                </a:gsLst>
                <a:lin ang="5400000" scaled="0"/>
              </a:gradFill>
              <a:latin typeface="+mn-ea"/>
            </a:endParaRPr>
          </a:p>
          <a:p>
            <a:pPr algn="ctr"/>
            <a:r>
              <a:rPr lang="ko-KR" altLang="en-US" sz="2000" b="1" spc="-80" dirty="0">
                <a:gradFill>
                  <a:gsLst>
                    <a:gs pos="1250">
                      <a:srgbClr val="FF5050"/>
                    </a:gs>
                    <a:gs pos="100000">
                      <a:srgbClr val="FF5050"/>
                    </a:gs>
                  </a:gsLst>
                  <a:lin ang="5400000" scaled="0"/>
                </a:gradFill>
                <a:latin typeface="+mn-ea"/>
              </a:rPr>
              <a:t>구매 비용 절감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3" t="53541" r="48500" b="38710"/>
          <a:stretch/>
        </p:blipFill>
        <p:spPr bwMode="auto">
          <a:xfrm>
            <a:off x="4522468" y="4059415"/>
            <a:ext cx="694078" cy="49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그룹 30"/>
          <p:cNvGrpSpPr/>
          <p:nvPr/>
        </p:nvGrpSpPr>
        <p:grpSpPr>
          <a:xfrm>
            <a:off x="3631659" y="3546761"/>
            <a:ext cx="1284051" cy="998707"/>
            <a:chOff x="3120948" y="3497510"/>
            <a:chExt cx="1284051" cy="998707"/>
          </a:xfrm>
        </p:grpSpPr>
        <p:pic>
          <p:nvPicPr>
            <p:cNvPr id="32" name="Picture 1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1" t="49093" r="56667" b="36344"/>
            <a:stretch/>
          </p:blipFill>
          <p:spPr bwMode="auto">
            <a:xfrm>
              <a:off x="3120948" y="3497510"/>
              <a:ext cx="1284051" cy="99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823916" y="3676245"/>
              <a:ext cx="517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+mn-ea"/>
                </a:rPr>
                <a:t>50EA</a:t>
              </a:r>
              <a:endParaRPr lang="ko-KR" altLang="en-US" sz="12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50189" r="65602" b="31844"/>
          <a:stretch/>
        </p:blipFill>
        <p:spPr bwMode="auto">
          <a:xfrm>
            <a:off x="1939047" y="3642000"/>
            <a:ext cx="1180289" cy="12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4823305" y="3546761"/>
            <a:ext cx="1246560" cy="998708"/>
            <a:chOff x="4785999" y="3497510"/>
            <a:chExt cx="1246560" cy="998708"/>
          </a:xfrm>
        </p:grpSpPr>
        <p:pic>
          <p:nvPicPr>
            <p:cNvPr id="36" name="Picture 1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00" t="49093" r="34867" b="36345"/>
            <a:stretch/>
          </p:blipFill>
          <p:spPr bwMode="auto">
            <a:xfrm>
              <a:off x="4785999" y="3497510"/>
              <a:ext cx="1246560" cy="99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884833" y="3676245"/>
              <a:ext cx="517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-8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+mn-ea"/>
                </a:rPr>
                <a:t>10EA</a:t>
              </a:r>
              <a:endParaRPr lang="ko-KR" altLang="en-US" sz="1200" b="1" spc="-8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63345" y="4142600"/>
            <a:ext cx="14090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rPr>
              <a:t>설치</a:t>
            </a:r>
            <a:r>
              <a:rPr lang="en-US" altLang="ko-KR" sz="1500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rPr>
              <a:t>/</a:t>
            </a:r>
            <a:r>
              <a:rPr lang="ko-KR" altLang="en-US" sz="1500" b="1" spc="-80" dirty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</a:rPr>
              <a:t>삭제 반복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>
                <a:latin typeface="+mn-ea"/>
              </a:rPr>
              <a:pPr/>
              <a:t>6</a:t>
            </a:fld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484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모서리가 둥근 직사각형 67"/>
          <p:cNvSpPr/>
          <p:nvPr/>
        </p:nvSpPr>
        <p:spPr>
          <a:xfrm>
            <a:off x="152999" y="2853304"/>
            <a:ext cx="8822379" cy="3167984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46171" y="980728"/>
            <a:ext cx="2339424" cy="369332"/>
            <a:chOff x="339673" y="1088685"/>
            <a:chExt cx="2339424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586858" y="1088685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라이선스 문서 관리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9" name="직선 연결선 8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486" y="1556792"/>
            <a:ext cx="851803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라이선스 증빙 서류 분실에 대비하고 소프트웨어</a:t>
            </a: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정보 변경 시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편리하고 체계적인 라이선스 관리 가능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CD-KEY,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증빙서류 등을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이미지화하여 등록 및 관리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415973" y="3168268"/>
            <a:ext cx="8296431" cy="2538056"/>
            <a:chOff x="402325" y="3168268"/>
            <a:chExt cx="8296431" cy="2538056"/>
          </a:xfrm>
        </p:grpSpPr>
        <p:grpSp>
          <p:nvGrpSpPr>
            <p:cNvPr id="49" name="그룹 48"/>
            <p:cNvGrpSpPr/>
            <p:nvPr/>
          </p:nvGrpSpPr>
          <p:grpSpPr>
            <a:xfrm>
              <a:off x="402325" y="3258728"/>
              <a:ext cx="3727043" cy="2357136"/>
              <a:chOff x="402325" y="3192610"/>
              <a:chExt cx="3727043" cy="2357136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402325" y="4487564"/>
                <a:ext cx="1062182" cy="1062182"/>
                <a:chOff x="402325" y="4664799"/>
                <a:chExt cx="1062182" cy="1062182"/>
              </a:xfrm>
            </p:grpSpPr>
            <p:sp>
              <p:nvSpPr>
                <p:cNvPr id="18" name="타원 17"/>
                <p:cNvSpPr/>
                <p:nvPr/>
              </p:nvSpPr>
              <p:spPr>
                <a:xfrm>
                  <a:off x="402325" y="4664799"/>
                  <a:ext cx="1062182" cy="1062182"/>
                </a:xfrm>
                <a:prstGeom prst="ellipse">
                  <a:avLst/>
                </a:prstGeom>
                <a:solidFill>
                  <a:srgbClr val="00A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pic>
              <p:nvPicPr>
                <p:cNvPr id="24" name="그림 2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072" r="87060"/>
                <a:stretch/>
              </p:blipFill>
              <p:spPr>
                <a:xfrm>
                  <a:off x="719821" y="4762652"/>
                  <a:ext cx="572178" cy="469381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605121" y="5241930"/>
                  <a:ext cx="6565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1000" b="1" spc="-80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latin typeface="+mn-ea"/>
                    </a:rPr>
                    <a:t>라이선스</a:t>
                  </a:r>
                  <a:endParaRPr lang="en-US" altLang="ko-KR" sz="1000" b="1" spc="-80" dirty="0">
                    <a:gradFill>
                      <a:gsLst>
                        <a:gs pos="125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latin typeface="+mn-ea"/>
                  </a:endParaRPr>
                </a:p>
                <a:p>
                  <a:pPr algn="ctr"/>
                  <a:r>
                    <a:rPr lang="ko-KR" altLang="en-US" sz="1000" b="1" spc="-80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latin typeface="+mn-ea"/>
                    </a:rPr>
                    <a:t>유효기간</a:t>
                  </a:r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3067186" y="3192610"/>
                <a:ext cx="1062182" cy="1062182"/>
                <a:chOff x="3336841" y="3192610"/>
                <a:chExt cx="1062182" cy="1062182"/>
              </a:xfrm>
            </p:grpSpPr>
            <p:sp>
              <p:nvSpPr>
                <p:cNvPr id="19" name="타원 18"/>
                <p:cNvSpPr/>
                <p:nvPr/>
              </p:nvSpPr>
              <p:spPr>
                <a:xfrm>
                  <a:off x="3336841" y="3192610"/>
                  <a:ext cx="1062182" cy="1062182"/>
                </a:xfrm>
                <a:prstGeom prst="ellipse">
                  <a:avLst/>
                </a:prstGeom>
                <a:solidFill>
                  <a:srgbClr val="1361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5" name="그룹 34"/>
                <p:cNvGrpSpPr/>
                <p:nvPr/>
              </p:nvGrpSpPr>
              <p:grpSpPr>
                <a:xfrm>
                  <a:off x="3598628" y="3386809"/>
                  <a:ext cx="538609" cy="673785"/>
                  <a:chOff x="2309818" y="4097787"/>
                  <a:chExt cx="538609" cy="673785"/>
                </a:xfrm>
              </p:grpSpPr>
              <p:pic>
                <p:nvPicPr>
                  <p:cNvPr id="25" name="그림 24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420" t="8072" r="67510"/>
                  <a:stretch/>
                </p:blipFill>
                <p:spPr>
                  <a:xfrm>
                    <a:off x="2327094" y="4097787"/>
                    <a:ext cx="504056" cy="483341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309818" y="4525351"/>
                    <a:ext cx="538609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rPr>
                      <a:t>구매가</a:t>
                    </a:r>
                  </a:p>
                </p:txBody>
              </p:sp>
            </p:grpSp>
          </p:grpSp>
          <p:grpSp>
            <p:nvGrpSpPr>
              <p:cNvPr id="17" name="그룹 16"/>
              <p:cNvGrpSpPr/>
              <p:nvPr/>
            </p:nvGrpSpPr>
            <p:grpSpPr>
              <a:xfrm>
                <a:off x="1734756" y="3192610"/>
                <a:ext cx="1062182" cy="1062182"/>
                <a:chOff x="1869583" y="3192610"/>
                <a:chExt cx="1062182" cy="1062182"/>
              </a:xfrm>
            </p:grpSpPr>
            <p:sp>
              <p:nvSpPr>
                <p:cNvPr id="21" name="타원 20"/>
                <p:cNvSpPr/>
                <p:nvPr/>
              </p:nvSpPr>
              <p:spPr>
                <a:xfrm>
                  <a:off x="1869583" y="3192610"/>
                  <a:ext cx="1062182" cy="1062182"/>
                </a:xfrm>
                <a:prstGeom prst="ellipse">
                  <a:avLst/>
                </a:prstGeom>
                <a:solidFill>
                  <a:srgbClr val="4F5D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8" name="그룹 37"/>
                <p:cNvGrpSpPr/>
                <p:nvPr/>
              </p:nvGrpSpPr>
              <p:grpSpPr>
                <a:xfrm>
                  <a:off x="2112642" y="3356572"/>
                  <a:ext cx="576064" cy="734258"/>
                  <a:chOff x="5405453" y="4021083"/>
                  <a:chExt cx="576064" cy="734258"/>
                </a:xfrm>
              </p:grpSpPr>
              <p:pic>
                <p:nvPicPr>
                  <p:cNvPr id="27" name="그림 26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192" t="-1587" r="25157"/>
                  <a:stretch/>
                </p:blipFill>
                <p:spPr>
                  <a:xfrm>
                    <a:off x="5405453" y="4021083"/>
                    <a:ext cx="576064" cy="534128"/>
                  </a:xfrm>
                  <a:prstGeom prst="rect">
                    <a:avLst/>
                  </a:prstGeom>
                </p:spPr>
              </p:pic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483171" y="4509120"/>
                    <a:ext cx="420628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rPr>
                      <a:t>수량</a:t>
                    </a:r>
                  </a:p>
                </p:txBody>
              </p:sp>
            </p:grpSp>
          </p:grpSp>
          <p:grpSp>
            <p:nvGrpSpPr>
              <p:cNvPr id="14" name="그룹 13"/>
              <p:cNvGrpSpPr/>
              <p:nvPr/>
            </p:nvGrpSpPr>
            <p:grpSpPr>
              <a:xfrm>
                <a:off x="1734756" y="4487564"/>
                <a:ext cx="1062182" cy="1062182"/>
                <a:chOff x="1869583" y="4664799"/>
                <a:chExt cx="1062182" cy="1062182"/>
              </a:xfrm>
            </p:grpSpPr>
            <p:sp>
              <p:nvSpPr>
                <p:cNvPr id="20" name="타원 19"/>
                <p:cNvSpPr/>
                <p:nvPr/>
              </p:nvSpPr>
              <p:spPr>
                <a:xfrm>
                  <a:off x="1869583" y="4664799"/>
                  <a:ext cx="1062182" cy="1062182"/>
                </a:xfrm>
                <a:prstGeom prst="ellipse">
                  <a:avLst/>
                </a:prstGeom>
                <a:solidFill>
                  <a:srgbClr val="0D95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7" name="그룹 36"/>
                <p:cNvGrpSpPr/>
                <p:nvPr/>
              </p:nvGrpSpPr>
              <p:grpSpPr>
                <a:xfrm>
                  <a:off x="2108287" y="4812636"/>
                  <a:ext cx="584775" cy="766508"/>
                  <a:chOff x="4002656" y="4005064"/>
                  <a:chExt cx="584775" cy="766508"/>
                </a:xfrm>
              </p:grpSpPr>
              <p:pic>
                <p:nvPicPr>
                  <p:cNvPr id="26" name="그림 25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632" t="-1587" r="47298"/>
                  <a:stretch/>
                </p:blipFill>
                <p:spPr>
                  <a:xfrm>
                    <a:off x="4043015" y="4005064"/>
                    <a:ext cx="504056" cy="534128"/>
                  </a:xfrm>
                  <a:prstGeom prst="rect">
                    <a:avLst/>
                  </a:prstGeom>
                </p:spPr>
              </p:pic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002656" y="4525351"/>
                    <a:ext cx="584775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rPr>
                      <a:t>CD-KEY</a:t>
                    </a:r>
                    <a:endParaRPr lang="ko-KR" altLang="en-US" sz="1000" b="1" spc="-80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latin typeface="+mn-ea"/>
                    </a:endParaRPr>
                  </a:p>
                </p:txBody>
              </p:sp>
            </p:grpSp>
          </p:grpSp>
          <p:grpSp>
            <p:nvGrpSpPr>
              <p:cNvPr id="40" name="그룹 39"/>
              <p:cNvGrpSpPr/>
              <p:nvPr/>
            </p:nvGrpSpPr>
            <p:grpSpPr>
              <a:xfrm>
                <a:off x="402325" y="3192610"/>
                <a:ext cx="1062182" cy="1062182"/>
                <a:chOff x="402325" y="3192610"/>
                <a:chExt cx="1062182" cy="1062182"/>
              </a:xfrm>
            </p:grpSpPr>
            <p:sp>
              <p:nvSpPr>
                <p:cNvPr id="22" name="타원 21"/>
                <p:cNvSpPr/>
                <p:nvPr/>
              </p:nvSpPr>
              <p:spPr>
                <a:xfrm>
                  <a:off x="402325" y="3192610"/>
                  <a:ext cx="1062182" cy="1062182"/>
                </a:xfrm>
                <a:prstGeom prst="ellipse">
                  <a:avLst/>
                </a:prstGeom>
                <a:solidFill>
                  <a:srgbClr val="0D39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39" name="그룹 38"/>
                <p:cNvGrpSpPr/>
                <p:nvPr/>
              </p:nvGrpSpPr>
              <p:grpSpPr>
                <a:xfrm>
                  <a:off x="645384" y="3348457"/>
                  <a:ext cx="576064" cy="750489"/>
                  <a:chOff x="6959870" y="4021083"/>
                  <a:chExt cx="576064" cy="750489"/>
                </a:xfrm>
              </p:grpSpPr>
              <p:pic>
                <p:nvPicPr>
                  <p:cNvPr id="28" name="그림 27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8648" t="11717" r="-1299"/>
                  <a:stretch/>
                </p:blipFill>
                <p:spPr>
                  <a:xfrm>
                    <a:off x="6959870" y="4021083"/>
                    <a:ext cx="576064" cy="464185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978598" y="4525351"/>
                    <a:ext cx="538609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b="1" spc="-80" dirty="0">
                        <a:gradFill>
                          <a:gsLst>
                            <a:gs pos="1250">
                              <a:schemeClr val="bg1"/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latin typeface="+mn-ea"/>
                      </a:rPr>
                      <a:t>제품명</a:t>
                    </a:r>
                  </a:p>
                </p:txBody>
              </p:sp>
            </p:grpSp>
          </p:grpSp>
          <p:grpSp>
            <p:nvGrpSpPr>
              <p:cNvPr id="15" name="그룹 14"/>
              <p:cNvGrpSpPr/>
              <p:nvPr/>
            </p:nvGrpSpPr>
            <p:grpSpPr>
              <a:xfrm>
                <a:off x="3067186" y="4487564"/>
                <a:ext cx="1062182" cy="1062182"/>
                <a:chOff x="3336841" y="4664799"/>
                <a:chExt cx="1062182" cy="1062182"/>
              </a:xfrm>
            </p:grpSpPr>
            <p:sp>
              <p:nvSpPr>
                <p:cNvPr id="47" name="타원 46"/>
                <p:cNvSpPr/>
                <p:nvPr/>
              </p:nvSpPr>
              <p:spPr>
                <a:xfrm>
                  <a:off x="3336841" y="4664799"/>
                  <a:ext cx="1062182" cy="1062182"/>
                </a:xfrm>
                <a:prstGeom prst="ellipse">
                  <a:avLst/>
                </a:prstGeom>
                <a:solidFill>
                  <a:srgbClr val="0065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564003" y="5072780"/>
                  <a:ext cx="60785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000" b="1" spc="-80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latin typeface="+mn-ea"/>
                    </a:rPr>
                    <a:t>● ● ●</a:t>
                  </a:r>
                </a:p>
              </p:txBody>
            </p:sp>
          </p:grpSp>
        </p:grpSp>
        <p:grpSp>
          <p:nvGrpSpPr>
            <p:cNvPr id="64" name="그룹 63"/>
            <p:cNvGrpSpPr/>
            <p:nvPr/>
          </p:nvGrpSpPr>
          <p:grpSpPr>
            <a:xfrm>
              <a:off x="4545780" y="3757813"/>
              <a:ext cx="991297" cy="1358967"/>
              <a:chOff x="4987652" y="3794213"/>
              <a:chExt cx="991297" cy="1358967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5016761" y="3794213"/>
                <a:ext cx="933079" cy="1358967"/>
                <a:chOff x="5220071" y="4158944"/>
                <a:chExt cx="497957" cy="725241"/>
              </a:xfrm>
            </p:grpSpPr>
            <p:sp>
              <p:nvSpPr>
                <p:cNvPr id="52" name="이등변 삼각형 51"/>
                <p:cNvSpPr/>
                <p:nvPr/>
              </p:nvSpPr>
              <p:spPr>
                <a:xfrm rot="5400000">
                  <a:off x="5172791" y="4338944"/>
                  <a:ext cx="725238" cy="365237"/>
                </a:xfrm>
                <a:prstGeom prst="triangle">
                  <a:avLst/>
                </a:prstGeom>
                <a:gradFill>
                  <a:gsLst>
                    <a:gs pos="0">
                      <a:srgbClr val="0D95AB">
                        <a:alpha val="80000"/>
                      </a:srgbClr>
                    </a:gs>
                    <a:gs pos="100000">
                      <a:srgbClr val="0D95AB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53" name="이등변 삼각형 52"/>
                <p:cNvSpPr/>
                <p:nvPr/>
              </p:nvSpPr>
              <p:spPr>
                <a:xfrm rot="5400000">
                  <a:off x="5040071" y="4338947"/>
                  <a:ext cx="725238" cy="365237"/>
                </a:xfrm>
                <a:prstGeom prst="triangle">
                  <a:avLst/>
                </a:prstGeom>
                <a:gradFill>
                  <a:gsLst>
                    <a:gs pos="0">
                      <a:srgbClr val="0D95AB">
                        <a:alpha val="50000"/>
                      </a:srgbClr>
                    </a:gs>
                    <a:gs pos="100000">
                      <a:srgbClr val="0D95AB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4987652" y="4335197"/>
                <a:ext cx="9912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등록 및 관리</a:t>
                </a: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5953490" y="3168268"/>
              <a:ext cx="2745266" cy="2538056"/>
              <a:chOff x="6033895" y="3268860"/>
              <a:chExt cx="2745266" cy="253805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342871" y="5529917"/>
                <a:ext cx="21273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증빙서류 </a:t>
                </a:r>
                <a:r>
                  <a:rPr lang="en-US" altLang="ko-KR" sz="1200" b="1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iMON TOP</a:t>
                </a:r>
                <a:r>
                  <a:rPr lang="ko-KR" altLang="en-US" sz="1200" b="1" spc="-80" dirty="0">
                    <a:gradFill>
                      <a:gsLst>
                        <a:gs pos="125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0"/>
                    </a:gradFill>
                    <a:latin typeface="+mn-ea"/>
                  </a:rPr>
                  <a:t>에서 관리</a:t>
                </a:r>
              </a:p>
            </p:txBody>
          </p:sp>
          <p:grpSp>
            <p:nvGrpSpPr>
              <p:cNvPr id="34" name="그룹 33"/>
              <p:cNvGrpSpPr/>
              <p:nvPr/>
            </p:nvGrpSpPr>
            <p:grpSpPr>
              <a:xfrm>
                <a:off x="6033895" y="3268860"/>
                <a:ext cx="2745266" cy="2235600"/>
                <a:chOff x="6033895" y="3268860"/>
                <a:chExt cx="2745266" cy="2235600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3895" y="3268860"/>
                  <a:ext cx="2693494" cy="2235600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4074" y="4752437"/>
                  <a:ext cx="695087" cy="695087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</p:pic>
          </p:grpSp>
        </p:grp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52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>
          <a:xfrm>
            <a:off x="160811" y="2739419"/>
            <a:ext cx="8822379" cy="3497893"/>
          </a:xfrm>
          <a:prstGeom prst="roundRect">
            <a:avLst>
              <a:gd name="adj" fmla="val 1600"/>
            </a:avLst>
          </a:prstGeom>
          <a:noFill/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97304"/>
            <a:ext cx="3165288" cy="136800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A02B-D571-4EFB-8C68-BF896A0AFA7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46171" y="980728"/>
            <a:ext cx="2339424" cy="369332"/>
            <a:chOff x="339673" y="1088685"/>
            <a:chExt cx="2339424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586858" y="1088685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spc="-80" dirty="0">
                  <a:gradFill>
                    <a:gsLst>
                      <a:gs pos="125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+mn-ea"/>
                </a:rPr>
                <a:t>복합 라이선스 관리</a:t>
              </a:r>
              <a:endParaRPr lang="ko-KR" altLang="en-US" sz="1400" b="1" spc="-80" dirty="0">
                <a:gradFill>
                  <a:gsLst>
                    <a:gs pos="0">
                      <a:srgbClr val="E53D0F"/>
                    </a:gs>
                    <a:gs pos="100000">
                      <a:srgbClr val="E53D0F"/>
                    </a:gs>
                  </a:gsLst>
                  <a:lin ang="5400000" scaled="0"/>
                </a:gradFill>
                <a:latin typeface="+mn-ea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339673" y="1163669"/>
              <a:ext cx="226742" cy="219364"/>
              <a:chOff x="3365500" y="1089194"/>
              <a:chExt cx="249416" cy="241300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3365500" y="1136650"/>
                <a:ext cx="152400" cy="152400"/>
              </a:xfrm>
              <a:prstGeom prst="rect">
                <a:avLst/>
              </a:prstGeom>
              <a:solidFill>
                <a:srgbClr val="074F7B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3462516" y="1089194"/>
                <a:ext cx="152400" cy="152400"/>
              </a:xfrm>
              <a:prstGeom prst="rect">
                <a:avLst/>
              </a:prstGeom>
              <a:solidFill>
                <a:srgbClr val="2182A9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3441700" y="1178094"/>
                <a:ext cx="152400" cy="152400"/>
              </a:xfrm>
              <a:prstGeom prst="rect">
                <a:avLst/>
              </a:prstGeom>
              <a:solidFill>
                <a:srgbClr val="00A5C0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n-ea"/>
                </a:endParaRPr>
              </a:p>
            </p:txBody>
          </p:sp>
        </p:grpSp>
      </p:grpSp>
      <p:cxnSp>
        <p:nvCxnSpPr>
          <p:cNvPr id="10" name="직선 연결선 9"/>
          <p:cNvCxnSpPr/>
          <p:nvPr/>
        </p:nvCxnSpPr>
        <p:spPr>
          <a:xfrm>
            <a:off x="125760" y="764704"/>
            <a:ext cx="8892480" cy="0"/>
          </a:xfrm>
          <a:prstGeom prst="line">
            <a:avLst/>
          </a:prstGeom>
          <a:ln>
            <a:solidFill>
              <a:srgbClr val="074F7B"/>
            </a:solidFill>
            <a:headEnd type="non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760" y="89965"/>
            <a:ext cx="312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iMON TOP </a:t>
            </a:r>
            <a:r>
              <a:rPr lang="ko-KR" altLang="en-US" sz="3200" b="1" spc="-80" dirty="0">
                <a:gradFill>
                  <a:gsLst>
                    <a:gs pos="0">
                      <a:srgbClr val="074F7B"/>
                    </a:gs>
                    <a:gs pos="100000">
                      <a:srgbClr val="074F7B"/>
                    </a:gs>
                  </a:gsLst>
                  <a:lin ang="5400000" scaled="0"/>
                </a:gradFill>
                <a:latin typeface="+mn-ea"/>
              </a:rPr>
              <a:t>기능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486" y="1556792"/>
            <a:ext cx="81538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- </a:t>
            </a:r>
            <a:r>
              <a:rPr lang="ko-KR" altLang="en-US" sz="15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라이선스 사용 시 상위 버전과 하위 버전을 </a:t>
            </a:r>
            <a:r>
              <a:rPr lang="ko-KR" altLang="en-US" sz="1500" b="1" spc="-80" dirty="0">
                <a:gradFill flip="none" rotWithShape="1">
                  <a:gsLst>
                    <a:gs pos="1250">
                      <a:srgbClr val="13619D"/>
                    </a:gs>
                    <a:gs pos="100000">
                      <a:srgbClr val="13619D"/>
                    </a:gs>
                  </a:gsLst>
                  <a:lin ang="2700000" scaled="1"/>
                  <a:tileRect/>
                </a:gradFill>
                <a:latin typeface="+mn-ea"/>
              </a:rPr>
              <a:t>개별 관리가 아닌 통합 관리하여 효율적으로 관리 가능</a:t>
            </a:r>
            <a:endParaRPr lang="en-US" altLang="ko-KR" sz="1500" b="1" spc="-80" dirty="0">
              <a:gradFill flip="none" rotWithShape="1">
                <a:gsLst>
                  <a:gs pos="1250">
                    <a:srgbClr val="13619D"/>
                  </a:gs>
                  <a:gs pos="100000">
                    <a:srgbClr val="13619D"/>
                  </a:gs>
                </a:gsLst>
                <a:lin ang="2700000" scaled="1"/>
                <a:tileRect/>
              </a:gra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                                                                                                                                            (</a:t>
            </a:r>
            <a:r>
              <a:rPr lang="ko-KR" altLang="en-US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사용 권한에 맞게 통합 관리</a:t>
            </a:r>
            <a:r>
              <a:rPr lang="en-US" altLang="ko-KR" sz="1200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)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65722" y="2420888"/>
            <a:ext cx="4188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* ex) Microsoft office 2013 Standard</a:t>
            </a:r>
            <a:r>
              <a:rPr lang="ko-KR" altLang="en-US" sz="12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를 </a:t>
            </a:r>
            <a:r>
              <a:rPr lang="en-US" altLang="ko-KR" sz="12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100copy </a:t>
            </a:r>
            <a:r>
              <a:rPr lang="ko-KR" altLang="en-US" sz="1200" b="1" spc="-80" dirty="0">
                <a:gradFill>
                  <a:gsLst>
                    <a:gs pos="125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ea"/>
              </a:rPr>
              <a:t>구매했을 경우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14136" y="5254070"/>
            <a:ext cx="58455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spc="-80" dirty="0">
                <a:ln w="31750">
                  <a:solidFill>
                    <a:schemeClr val="bg1"/>
                  </a:solidFill>
                </a:ln>
                <a:noFill/>
                <a:latin typeface="+mn-ea"/>
              </a:rPr>
              <a:t>복합라이선스 </a:t>
            </a:r>
            <a:r>
              <a:rPr lang="en-US" altLang="ko-KR" b="1" spc="-80" dirty="0">
                <a:ln w="31750">
                  <a:solidFill>
                    <a:schemeClr val="bg1"/>
                  </a:solidFill>
                </a:ln>
                <a:noFill/>
                <a:latin typeface="+mn-ea"/>
              </a:rPr>
              <a:t>Microsoft office 2013 Standard 100copy</a:t>
            </a:r>
            <a:r>
              <a:rPr lang="ko-KR" altLang="en-US" b="1" spc="-80" dirty="0">
                <a:ln w="31750">
                  <a:solidFill>
                    <a:schemeClr val="bg1"/>
                  </a:solidFill>
                </a:ln>
                <a:noFill/>
                <a:latin typeface="+mn-ea"/>
              </a:rPr>
              <a:t>로</a:t>
            </a:r>
            <a:endParaRPr lang="en-US" altLang="ko-KR" b="1" spc="-80" dirty="0">
              <a:ln w="31750">
                <a:solidFill>
                  <a:schemeClr val="bg1"/>
                </a:solidFill>
              </a:ln>
              <a:noFill/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spc="-80" dirty="0">
                <a:ln w="31750">
                  <a:solidFill>
                    <a:schemeClr val="bg1"/>
                  </a:solidFill>
                </a:ln>
                <a:noFill/>
                <a:latin typeface="+mn-ea"/>
              </a:rPr>
              <a:t>버전 통합 관리 가능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554628" y="2957617"/>
            <a:ext cx="8034744" cy="3061497"/>
            <a:chOff x="559539" y="2833387"/>
            <a:chExt cx="8034744" cy="3061497"/>
          </a:xfrm>
        </p:grpSpPr>
        <p:grpSp>
          <p:nvGrpSpPr>
            <p:cNvPr id="50" name="그룹 49"/>
            <p:cNvGrpSpPr/>
            <p:nvPr/>
          </p:nvGrpSpPr>
          <p:grpSpPr>
            <a:xfrm rot="5400000">
              <a:off x="4277928" y="3818409"/>
              <a:ext cx="597967" cy="1504984"/>
              <a:chOff x="4417397" y="4244623"/>
              <a:chExt cx="933079" cy="1358966"/>
            </a:xfrm>
          </p:grpSpPr>
          <p:sp>
            <p:nvSpPr>
              <p:cNvPr id="48" name="이등변 삼각형 47"/>
              <p:cNvSpPr/>
              <p:nvPr/>
            </p:nvSpPr>
            <p:spPr>
              <a:xfrm rot="5400000">
                <a:off x="4328802" y="4581911"/>
                <a:ext cx="1358961" cy="684386"/>
              </a:xfrm>
              <a:prstGeom prst="triangle">
                <a:avLst/>
              </a:prstGeom>
              <a:gradFill>
                <a:gsLst>
                  <a:gs pos="0">
                    <a:srgbClr val="0D95AB">
                      <a:alpha val="80000"/>
                    </a:srgbClr>
                  </a:gs>
                  <a:gs pos="100000">
                    <a:srgbClr val="0D95A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9" name="이등변 삼각형 48"/>
              <p:cNvSpPr/>
              <p:nvPr/>
            </p:nvSpPr>
            <p:spPr>
              <a:xfrm rot="5400000">
                <a:off x="4080109" y="4581916"/>
                <a:ext cx="1358961" cy="684386"/>
              </a:xfrm>
              <a:prstGeom prst="triangle">
                <a:avLst/>
              </a:prstGeom>
              <a:gradFill>
                <a:gsLst>
                  <a:gs pos="0">
                    <a:srgbClr val="0D95AB">
                      <a:alpha val="50000"/>
                    </a:srgbClr>
                  </a:gs>
                  <a:gs pos="100000">
                    <a:srgbClr val="0D95AB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59539" y="2833387"/>
              <a:ext cx="8034744" cy="1198360"/>
              <a:chOff x="559539" y="2833387"/>
              <a:chExt cx="8034744" cy="1198360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559539" y="2833387"/>
                <a:ext cx="3775767" cy="468000"/>
                <a:chOff x="292177" y="3622271"/>
                <a:chExt cx="3775767" cy="468000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3148662" y="3622271"/>
                  <a:ext cx="919282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292177" y="3622271"/>
                  <a:ext cx="2952209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47411" y="3702383"/>
                  <a:ext cx="2841740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Microsoft office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rgbClr val="FFC000"/>
                          </a:gs>
                          <a:gs pos="100000">
                            <a:srgbClr val="FFC000"/>
                          </a:gs>
                        </a:gsLst>
                        <a:lin ang="5400000" scaled="0"/>
                      </a:gradFill>
                    </a:rPr>
                    <a:t>2013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standard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239351" y="3701942"/>
                  <a:ext cx="818173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20 Copy</a:t>
                  </a:r>
                </a:p>
              </p:txBody>
            </p:sp>
          </p:grpSp>
          <p:grpSp>
            <p:nvGrpSpPr>
              <p:cNvPr id="45" name="그룹 44"/>
              <p:cNvGrpSpPr/>
              <p:nvPr/>
            </p:nvGrpSpPr>
            <p:grpSpPr>
              <a:xfrm>
                <a:off x="4818516" y="2833387"/>
                <a:ext cx="3775767" cy="468000"/>
                <a:chOff x="292177" y="4334884"/>
                <a:chExt cx="3775767" cy="468000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3148662" y="4334884"/>
                  <a:ext cx="919282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292177" y="4334884"/>
                  <a:ext cx="2952209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47411" y="4414996"/>
                  <a:ext cx="2841740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Microsoft office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rgbClr val="FFC000"/>
                          </a:gs>
                          <a:gs pos="100000">
                            <a:srgbClr val="FFC000"/>
                          </a:gs>
                        </a:gsLst>
                        <a:lin ang="5400000" scaled="0"/>
                      </a:gradFill>
                    </a:rPr>
                    <a:t>2010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standard</a:t>
                  </a:r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239351" y="4414996"/>
                  <a:ext cx="818173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40 Copy</a:t>
                  </a:r>
                </a:p>
              </p:txBody>
            </p:sp>
          </p:grpSp>
          <p:grpSp>
            <p:nvGrpSpPr>
              <p:cNvPr id="46" name="그룹 45"/>
              <p:cNvGrpSpPr/>
              <p:nvPr/>
            </p:nvGrpSpPr>
            <p:grpSpPr>
              <a:xfrm>
                <a:off x="559539" y="3563747"/>
                <a:ext cx="3775767" cy="468000"/>
                <a:chOff x="292177" y="4967385"/>
                <a:chExt cx="3775767" cy="468000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3148662" y="4967385"/>
                  <a:ext cx="919282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292177" y="4967385"/>
                  <a:ext cx="2952209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47411" y="5047497"/>
                  <a:ext cx="2841740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Microsoft office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rgbClr val="FFC000"/>
                          </a:gs>
                          <a:gs pos="100000">
                            <a:srgbClr val="FFC000"/>
                          </a:gs>
                        </a:gsLst>
                        <a:lin ang="5400000" scaled="0"/>
                      </a:gradFill>
                    </a:rPr>
                    <a:t>2007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standard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239351" y="5047497"/>
                  <a:ext cx="818173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20 Copy</a:t>
                  </a:r>
                </a:p>
              </p:txBody>
            </p:sp>
          </p:grpSp>
          <p:grpSp>
            <p:nvGrpSpPr>
              <p:cNvPr id="47" name="그룹 46"/>
              <p:cNvGrpSpPr/>
              <p:nvPr/>
            </p:nvGrpSpPr>
            <p:grpSpPr>
              <a:xfrm>
                <a:off x="4818516" y="3563747"/>
                <a:ext cx="3775767" cy="468000"/>
                <a:chOff x="292177" y="5679998"/>
                <a:chExt cx="3775767" cy="468000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3148662" y="5679998"/>
                  <a:ext cx="919282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292177" y="5679998"/>
                  <a:ext cx="2952209" cy="468000"/>
                </a:xfrm>
                <a:prstGeom prst="roundRect">
                  <a:avLst>
                    <a:gd name="adj" fmla="val 7010"/>
                  </a:avLst>
                </a:prstGeom>
                <a:solidFill>
                  <a:srgbClr val="13619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47412" y="5760110"/>
                  <a:ext cx="2841740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Microsoft office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rgbClr val="FFC000"/>
                          </a:gs>
                          <a:gs pos="100000">
                            <a:srgbClr val="FFC000"/>
                          </a:gs>
                        </a:gsLst>
                        <a:lin ang="5400000" scaled="0"/>
                      </a:gradFill>
                    </a:rPr>
                    <a:t>2003 </a:t>
                  </a:r>
                  <a:r>
                    <a:rPr lang="en-US" altLang="ko-KR" sz="1400" b="1" dirty="0">
                      <a:gradFill>
                        <a:gsLst>
                          <a:gs pos="125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</a:rPr>
                    <a:t>standard</a:t>
                  </a:r>
                  <a:endParaRPr lang="ko-KR" altLang="en-US" sz="1400" b="1" spc="-8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239351" y="5760110"/>
                  <a:ext cx="818173" cy="307777"/>
                </a:xfrm>
                <a:prstGeom prst="rect">
                  <a:avLst/>
                </a:prstGeom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spc="-80" dirty="0">
                      <a:gradFill>
                        <a:gsLst>
                          <a:gs pos="1250">
                            <a:schemeClr val="tx1">
                              <a:lumMod val="85000"/>
                              <a:lumOff val="15000"/>
                            </a:schemeClr>
                          </a:gs>
                          <a:gs pos="100000">
                            <a:schemeClr val="tx1">
                              <a:lumMod val="85000"/>
                              <a:lumOff val="15000"/>
                            </a:schemeClr>
                          </a:gs>
                        </a:gsLst>
                        <a:lin ang="5400000" scaled="0"/>
                      </a:gradFill>
                      <a:latin typeface="+mn-ea"/>
                    </a:rPr>
                    <a:t>20 Copy</a:t>
                  </a:r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1714136" y="5110054"/>
              <a:ext cx="584551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spc="-80" dirty="0">
                  <a:gradFill flip="none" rotWithShape="1">
                    <a:gsLst>
                      <a:gs pos="1250">
                        <a:srgbClr val="FF5050"/>
                      </a:gs>
                      <a:gs pos="100000">
                        <a:srgbClr val="FF5050"/>
                      </a:gs>
                    </a:gsLst>
                    <a:lin ang="2700000" scaled="1"/>
                    <a:tileRect/>
                  </a:gradFill>
                  <a:latin typeface="+mn-ea"/>
                </a:rPr>
                <a:t>복합라이선스 </a:t>
              </a:r>
              <a:r>
                <a:rPr lang="en-US" altLang="ko-KR" b="1" spc="-80" dirty="0">
                  <a:gradFill flip="none" rotWithShape="1">
                    <a:gsLst>
                      <a:gs pos="1250">
                        <a:srgbClr val="FF5050"/>
                      </a:gs>
                      <a:gs pos="100000">
                        <a:srgbClr val="FF5050"/>
                      </a:gs>
                    </a:gsLst>
                    <a:lin ang="2700000" scaled="1"/>
                    <a:tileRect/>
                  </a:gradFill>
                  <a:latin typeface="+mn-ea"/>
                </a:rPr>
                <a:t>Microsoft office 2013 Standard 100copy</a:t>
              </a:r>
              <a:r>
                <a:rPr lang="ko-KR" altLang="en-US" b="1" spc="-80" dirty="0">
                  <a:gradFill flip="none" rotWithShape="1">
                    <a:gsLst>
                      <a:gs pos="1250">
                        <a:srgbClr val="FF5050"/>
                      </a:gs>
                      <a:gs pos="100000">
                        <a:srgbClr val="FF5050"/>
                      </a:gs>
                    </a:gsLst>
                    <a:lin ang="2700000" scaled="1"/>
                    <a:tileRect/>
                  </a:gradFill>
                  <a:latin typeface="+mn-ea"/>
                </a:rPr>
                <a:t>로</a:t>
              </a:r>
              <a:endParaRPr lang="en-US" altLang="ko-KR" b="1" spc="-80" dirty="0">
                <a:gradFill flip="none" rotWithShape="1">
                  <a:gsLst>
                    <a:gs pos="1250">
                      <a:srgbClr val="FF5050"/>
                    </a:gs>
                    <a:gs pos="100000">
                      <a:srgbClr val="FF5050"/>
                    </a:gs>
                  </a:gsLst>
                  <a:lin ang="2700000" scaled="1"/>
                  <a:tileRect/>
                </a:gra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spc="-80" dirty="0">
                  <a:gradFill flip="none" rotWithShape="1">
                    <a:gsLst>
                      <a:gs pos="1250">
                        <a:srgbClr val="FF5050"/>
                      </a:gs>
                      <a:gs pos="100000">
                        <a:srgbClr val="FF5050"/>
                      </a:gs>
                    </a:gsLst>
                    <a:lin ang="2700000" scaled="1"/>
                    <a:tileRect/>
                  </a:gradFill>
                  <a:latin typeface="+mn-ea"/>
                </a:rPr>
                <a:t>버전 통합 관리 가능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250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89A">
            <a:alpha val="89804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29772</TotalTime>
  <Words>1800</Words>
  <Application>Microsoft Office PowerPoint</Application>
  <PresentationFormat>화면 슬라이드 쇼(4:3)</PresentationFormat>
  <Paragraphs>335</Paragraphs>
  <Slides>22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이상은</cp:lastModifiedBy>
  <cp:revision>2215</cp:revision>
  <cp:lastPrinted>2020-01-23T04:16:24Z</cp:lastPrinted>
  <dcterms:created xsi:type="dcterms:W3CDTF">2014-04-29T05:22:51Z</dcterms:created>
  <dcterms:modified xsi:type="dcterms:W3CDTF">2020-11-12T12:09:21Z</dcterms:modified>
</cp:coreProperties>
</file>